
<file path=[Content_Types].xml><?xml version="1.0" encoding="utf-8"?>
<Types xmlns="http://schemas.openxmlformats.org/package/2006/content-types">
  <Default ContentType="image/png" Extension="png"/>
  <Default ContentType="application/vnd.openxmlformats-officedocument.oleObject" Extension="bin"/>
  <Default ContentType="image/jpeg" Extension="jpeg"/>
  <Default ContentType="image/x-emf" Extension="emf"/>
  <Default ContentType="application/vnd.openxmlformats-package.relationships+xml" Extension="rels"/>
  <Default ContentType="application/xml" Extension="xml"/>
  <Default ContentType="image/vnd.ms-photo" Extension="wdp"/>
  <Default ContentType="application/vnd.openxmlformats-officedocument.vmlDrawing" Extension="v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notesSlide+xml" PartName="/ppt/notesSlides/notesSlide2.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24" r:id="rId2"/>
    <p:sldId id="354" r:id="rId3"/>
    <p:sldId id="332" r:id="rId4"/>
    <p:sldId id="319" r:id="rId5"/>
    <p:sldId id="302" r:id="rId6"/>
    <p:sldId id="336" r:id="rId7"/>
    <p:sldId id="305" r:id="rId8"/>
    <p:sldId id="330" r:id="rId9"/>
    <p:sldId id="303" r:id="rId10"/>
    <p:sldId id="298" r:id="rId11"/>
    <p:sldId id="327" r:id="rId12"/>
    <p:sldId id="340" r:id="rId13"/>
    <p:sldId id="355" r:id="rId14"/>
    <p:sldId id="331" r:id="rId15"/>
    <p:sldId id="311" r:id="rId16"/>
    <p:sldId id="308" r:id="rId17"/>
    <p:sldId id="334" r:id="rId18"/>
    <p:sldId id="335" r:id="rId19"/>
    <p:sldId id="343" r:id="rId20"/>
    <p:sldId id="353" r:id="rId21"/>
    <p:sldId id="352" r:id="rId22"/>
    <p:sldId id="351" r:id="rId23"/>
    <p:sldId id="350" r:id="rId24"/>
    <p:sldId id="356" r:id="rId25"/>
    <p:sldId id="357" r:id="rId26"/>
  </p:sldIdLst>
  <p:sldSz cx="9144000" cy="6858000" type="screen4x3"/>
  <p:notesSz cx="7315200" cy="96012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B98D2"/>
    <a:srgbClr val="CDD088"/>
    <a:srgbClr val="FFFF99"/>
    <a:srgbClr val="FFFF66"/>
    <a:srgbClr val="FFFF00"/>
    <a:srgbClr val="66FF33"/>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04" autoAdjust="0"/>
  </p:normalViewPr>
  <p:slideViewPr>
    <p:cSldViewPr snapToGrid="0" snapToObjects="1">
      <p:cViewPr>
        <p:scale>
          <a:sx n="100" d="100"/>
          <a:sy n="100" d="100"/>
        </p:scale>
        <p:origin x="-702" y="-90"/>
      </p:cViewPr>
      <p:guideLst>
        <p:guide orient="horz" pos="718"/>
        <p:guide orient="horz" pos="4046"/>
        <p:guide orient="horz" pos="287"/>
        <p:guide orient="horz" pos="2849"/>
        <p:guide orient="horz" pos="3598"/>
        <p:guide pos="5215"/>
        <p:guide pos="289"/>
        <p:guide pos="2881"/>
        <p:guide pos="5470"/>
        <p:guide pos="3459"/>
        <p:guide pos="1114"/>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80" d="100"/>
          <a:sy n="80" d="100"/>
        </p:scale>
        <p:origin x="-2856" y="-112"/>
      </p:cViewPr>
      <p:guideLst>
        <p:guide orient="horz" pos="3024"/>
        <p:guide pos="2304"/>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200"/>
            </a:lvl1pPr>
          </a:lstStyle>
          <a:p>
            <a:r>
              <a:rPr lang="en-US" dirty="0" smtClean="0">
                <a:latin typeface="Trebuchet MS"/>
                <a:cs typeface="Trebuchet MS"/>
              </a:rPr>
              <a:t>32 </a:t>
            </a:r>
            <a:r>
              <a:rPr lang="en-US" dirty="0">
                <a:latin typeface="Trebuchet MS"/>
                <a:cs typeface="Trebuchet MS"/>
              </a:rPr>
              <a:t>- Refraction &amp; Snell’s Law</a:t>
            </a:r>
          </a:p>
        </p:txBody>
      </p:sp>
      <p:sp>
        <p:nvSpPr>
          <p:cNvPr id="410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200"/>
            </a:lvl1pPr>
          </a:lstStyle>
          <a:p>
            <a:fld id="{EAEFEDA0-7955-4FAF-A86A-886C352E7662}" type="slidenum">
              <a:rPr lang="en-US">
                <a:latin typeface="Trebuchet MS"/>
                <a:cs typeface="Trebuchet MS"/>
              </a:rPr>
              <a:pPr/>
              <a:t>‹#›</a:t>
            </a:fld>
            <a:endParaRPr lang="en-US">
              <a:latin typeface="Trebuchet MS"/>
              <a:cs typeface="Trebuchet MS"/>
            </a:endParaRPr>
          </a:p>
        </p:txBody>
      </p:sp>
      <p:sp>
        <p:nvSpPr>
          <p:cNvPr id="4102" name="Rectangle 6"/>
          <p:cNvSpPr>
            <a:spLocks noChangeArrowheads="1"/>
          </p:cNvSpPr>
          <p:nvPr/>
        </p:nvSpPr>
        <p:spPr bwMode="auto">
          <a:xfrm>
            <a:off x="0" y="0"/>
            <a:ext cx="3381375" cy="503238"/>
          </a:xfrm>
          <a:prstGeom prst="rect">
            <a:avLst/>
          </a:prstGeom>
          <a:noFill/>
          <a:ln w="9525">
            <a:noFill/>
            <a:miter lim="800000"/>
            <a:headEnd/>
            <a:tailEnd/>
          </a:ln>
          <a:effectLst/>
        </p:spPr>
        <p:txBody>
          <a:bodyPr lIns="102180" tIns="51091" rIns="102180" bIns="51091"/>
          <a:lstStyle/>
          <a:p>
            <a:pPr defTabSz="1022350"/>
            <a:endParaRPr lang="en-US" sz="1200"/>
          </a:p>
          <a:p>
            <a:pPr defTabSz="1022350"/>
            <a:endParaRPr lang="en-US" sz="1200"/>
          </a:p>
        </p:txBody>
      </p:sp>
      <p:sp>
        <p:nvSpPr>
          <p:cNvPr id="7"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val="1161689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8125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812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8125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125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8125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6FAC335-73EC-448E-8C1B-1A2844BDBBD7}" type="slidenum">
              <a:rPr lang="en-US"/>
              <a:pPr/>
              <a:t>‹#›</a:t>
            </a:fld>
            <a:endParaRPr lang="en-US"/>
          </a:p>
        </p:txBody>
      </p:sp>
    </p:spTree>
    <p:extLst>
      <p:ext uri="{BB962C8B-B14F-4D97-AF65-F5344CB8AC3E}">
        <p14:creationId xmlns:p14="http://schemas.microsoft.com/office/powerpoint/2010/main" val="7195003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ceholder 2"/>
          <p:cNvSpPr>
            <a:spLocks noGrp="1" noRot="1" noChangeAspect="1" noChangeArrowheads="1" noTextEdit="1"/>
          </p:cNvSpPr>
          <p:nvPr>
            <p:ph type="sldImg"/>
          </p:nvPr>
        </p:nvSpPr>
        <p:spPr>
          <a:ln/>
        </p:spPr>
      </p:sp>
      <p:sp>
        <p:nvSpPr>
          <p:cNvPr id="19458" name="Placeholder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1A4EF07-0DD7-4E52-B31C-B2F916600D87}" type="slidenum">
              <a:rPr lang="en-US"/>
              <a:pPr/>
              <a:t>8</a:t>
            </a:fld>
            <a:endParaRPr lang="en-US"/>
          </a:p>
        </p:txBody>
      </p:sp>
      <p:sp>
        <p:nvSpPr>
          <p:cNvPr id="18432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13E31B0C-36C0-47BE-91DF-F030178C2AA9}" type="slidenum">
              <a:rPr lang="en-US" sz="1300">
                <a:ea typeface="ＭＳ Ｐゴシック" pitchFamily="-65" charset="-128"/>
              </a:rPr>
              <a:pPr algn="r" defTabSz="966788"/>
              <a:t>8</a:t>
            </a:fld>
            <a:endParaRPr lang="en-US" sz="1300">
              <a:ea typeface="ＭＳ Ｐゴシック" pitchFamily="-6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974725" y="4560888"/>
            <a:ext cx="5365750" cy="4319587"/>
          </a:xfrm>
        </p:spPr>
        <p:txBody>
          <a:bodyPr lIns="96661" tIns="48331" rIns="96661" bIns="48331"/>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ECF35EE5-567A-4696-A7AF-65CB22F646B3}" type="slidenum">
              <a:rPr lang="en-US">
                <a:latin typeface="Arial" pitchFamily="84" charset="0"/>
                <a:ea typeface="ＭＳ Ｐゴシック" pitchFamily="84" charset="-128"/>
                <a:cs typeface="ＭＳ Ｐゴシック" pitchFamily="84" charset="-128"/>
              </a:rPr>
              <a:pPr/>
              <a:t>19</a:t>
            </a:fld>
            <a:endParaRPr lang="en-US">
              <a:latin typeface="Arial" pitchFamily="84" charset="0"/>
              <a:ea typeface="ＭＳ Ｐゴシック" pitchFamily="84" charset="-128"/>
              <a:cs typeface="ＭＳ Ｐゴシック" pitchFamily="84" charset="-128"/>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397934" y="4562237"/>
            <a:ext cx="6536267" cy="4318873"/>
          </a:xfrm>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A0497879-A851-440C-B4B8-3FA47882523A}" type="slidenum">
              <a:rPr lang="en-US">
                <a:latin typeface="Arial" pitchFamily="84" charset="0"/>
                <a:ea typeface="ＭＳ Ｐゴシック" pitchFamily="84" charset="-128"/>
                <a:cs typeface="ＭＳ Ｐゴシック" pitchFamily="84" charset="-128"/>
              </a:rPr>
              <a:pPr/>
              <a:t>20</a:t>
            </a:fld>
            <a:endParaRPr lang="en-US">
              <a:latin typeface="Arial" pitchFamily="84" charset="0"/>
              <a:ea typeface="ＭＳ Ｐゴシック" pitchFamily="84" charset="-128"/>
              <a:cs typeface="ＭＳ Ｐゴシック" pitchFamily="84" charset="-128"/>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397935" y="4562237"/>
            <a:ext cx="6536267" cy="4318873"/>
          </a:xfrm>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p:spPr>
        <p:txBody>
          <a:bodyPr/>
          <a:lstStyle/>
          <a:p>
            <a:fld id="{B9EECF19-12DC-4BF8-831B-9A6C5493DED7}" type="slidenum">
              <a:rPr lang="en-US">
                <a:latin typeface="Arial" pitchFamily="84" charset="0"/>
                <a:ea typeface="ＭＳ Ｐゴシック" pitchFamily="84" charset="-128"/>
                <a:cs typeface="ＭＳ Ｐゴシック" pitchFamily="84" charset="-128"/>
              </a:rPr>
              <a:pPr/>
              <a:t>21</a:t>
            </a:fld>
            <a:endParaRPr lang="en-US">
              <a:latin typeface="Arial" pitchFamily="84" charset="0"/>
              <a:ea typeface="ＭＳ Ｐゴシック" pitchFamily="84" charset="-128"/>
              <a:cs typeface="ＭＳ Ｐゴシック" pitchFamily="84" charset="-128"/>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E3C564-6556-4745-8F9F-CD68C6E15E8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1DFB4B-6498-43DC-8DF9-E9396DFE224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88CC71-1128-46C1-BF0F-03EDC3A77ED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rebuchet MS" pitchFamily="34" charset="0"/>
              </a:defRPr>
            </a:lvl1pPr>
          </a:lstStyle>
          <a:p>
            <a:endParaRPr lang="en-US"/>
          </a:p>
        </p:txBody>
      </p:sp>
      <p:sp>
        <p:nvSpPr>
          <p:cNvPr id="5" name="Footer Placeholder 4"/>
          <p:cNvSpPr>
            <a:spLocks noGrp="1"/>
          </p:cNvSpPr>
          <p:nvPr>
            <p:ph type="ftr" sz="quarter" idx="11"/>
          </p:nvPr>
        </p:nvSpPr>
        <p:spPr/>
        <p:txBody>
          <a:bodyPr/>
          <a:lstStyle>
            <a:lvl1pPr>
              <a:defRPr>
                <a:latin typeface="Trebuchet MS"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Trebuchet MS" pitchFamily="34" charset="0"/>
              </a:defRPr>
            </a:lvl1pPr>
          </a:lstStyle>
          <a:p>
            <a:fld id="{8FE100DC-38D0-4E9D-A120-3A244A7791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A6B478-CFC5-4CB8-9AA2-353738B5D62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A7A6C2-B7BF-4F8B-8C0B-DDB9FDE135D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EFB976D-28BE-4DFF-8828-E446BD80F99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F27E0E8-4A5A-4400-A30D-796F09D3A72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320E2-B2D5-41B9-A089-49E2F396A7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B7EC73-C244-4FEB-A27C-6CB9D7209F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54A0F9-C130-4DCE-892D-EF1B437D8E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ED1056B-64AB-40E2-AE48-8AEB8E653F7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arget="../media/image1.jpeg" Type="http://schemas.openxmlformats.org/officeDocument/2006/relationships/image"/><Relationship Id="rId1" Target="../slideLayouts/slideLayout2.xml" Type="http://schemas.openxmlformats.org/officeDocument/2006/relationships/slideLayout"/></Relationships>
</file>

<file path=ppt/slides/_rels/slide10.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emf"/><Relationship Id="rId3" Type="http://schemas.openxmlformats.org/officeDocument/2006/relationships/image" Target="../media/image47.emf"/><Relationship Id="rId7" Type="http://schemas.openxmlformats.org/officeDocument/2006/relationships/image" Target="../media/image51.emf"/><Relationship Id="rId12" Type="http://schemas.openxmlformats.org/officeDocument/2006/relationships/image" Target="../media/image56.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55.emf"/><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48.emf"/><Relationship Id="rId9" Type="http://schemas.openxmlformats.org/officeDocument/2006/relationships/image" Target="../media/image5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emf"/><Relationship Id="rId9" Type="http://schemas.openxmlformats.org/officeDocument/2006/relationships/image" Target="../media/image65.emf"/></Relationships>
</file>

<file path=ppt/slides/_rels/slide13.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emf"/><Relationship Id="rId18" Type="http://schemas.openxmlformats.org/officeDocument/2006/relationships/image" Target="../media/image39.emf"/><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34.emf"/><Relationship Id="rId17" Type="http://schemas.openxmlformats.org/officeDocument/2006/relationships/image" Target="../media/image76.emf"/><Relationship Id="rId2" Type="http://schemas.openxmlformats.org/officeDocument/2006/relationships/tags" Target="../tags/tag11.xml"/><Relationship Id="rId16" Type="http://schemas.openxmlformats.org/officeDocument/2006/relationships/image" Target="../media/image38.emf"/><Relationship Id="rId20" Type="http://schemas.openxmlformats.org/officeDocument/2006/relationships/image" Target="../media/image41.emf"/><Relationship Id="rId1" Type="http://schemas.openxmlformats.org/officeDocument/2006/relationships/tags" Target="../tags/tag10.xml"/><Relationship Id="rId6" Type="http://schemas.openxmlformats.org/officeDocument/2006/relationships/image" Target="../media/image74.emf"/><Relationship Id="rId11" Type="http://schemas.openxmlformats.org/officeDocument/2006/relationships/image" Target="../media/image33.emf"/><Relationship Id="rId5" Type="http://schemas.openxmlformats.org/officeDocument/2006/relationships/image" Target="../media/image31.emf"/><Relationship Id="rId15" Type="http://schemas.openxmlformats.org/officeDocument/2006/relationships/image" Target="../media/image37.emf"/><Relationship Id="rId10" Type="http://schemas.openxmlformats.org/officeDocument/2006/relationships/image" Target="../media/image75.emf"/><Relationship Id="rId19" Type="http://schemas.openxmlformats.org/officeDocument/2006/relationships/image" Target="../media/image40.emf"/><Relationship Id="rId4" Type="http://schemas.openxmlformats.org/officeDocument/2006/relationships/image" Target="../media/image73.emf"/><Relationship Id="rId9" Type="http://schemas.openxmlformats.org/officeDocument/2006/relationships/image" Target="../media/image32.emf"/><Relationship Id="rId1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hyperlink" Target="http://en.wikipedia.org/wiki/File:Apollo_synthetic_diamond.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arget="../media/image81.jpeg" Type="http://schemas.openxmlformats.org/officeDocument/2006/relationships/image"/><Relationship Id="rId3" Target="../tags/tag14.xml" Type="http://schemas.openxmlformats.org/officeDocument/2006/relationships/tags"/><Relationship Id="rId7" Target="../media/image80.png" Type="http://schemas.openxmlformats.org/officeDocument/2006/relationships/image"/><Relationship Id="rId2" Target="../tags/tag13.xml" Type="http://schemas.openxmlformats.org/officeDocument/2006/relationships/tags"/><Relationship Id="rId1" Target="../tags/tag12.xml" Type="http://schemas.openxmlformats.org/officeDocument/2006/relationships/tags"/><Relationship Id="rId6" Target="../media/image79.png" Type="http://schemas.openxmlformats.org/officeDocument/2006/relationships/image"/><Relationship Id="rId5" Target="../slideLayouts/slideLayout7.xml" Type="http://schemas.openxmlformats.org/officeDocument/2006/relationships/slideLayout"/><Relationship Id="rId10" Target="http://www.flickr.com/photos/vissago/4634464205/" TargetMode="External" Type="http://schemas.openxmlformats.org/officeDocument/2006/relationships/hyperlink"/><Relationship Id="rId4" Target="../tags/tag15.xml" Type="http://schemas.openxmlformats.org/officeDocument/2006/relationships/tags"/><Relationship Id="rId9" Target="../media/image82.jpeg" Type="http://schemas.openxmlformats.org/officeDocument/2006/relationships/image"/></Relationships>
</file>

<file path=ppt/slides/_rels/slide1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19.xml.rels><?xml version="1.0" encoding="UTF-8" standalone="yes" ?><Relationships xmlns="http://schemas.openxmlformats.org/package/2006/relationships"><Relationship Id="rId8" Target="http://commons.wikimedia.org/wiki/File:Strings_of_lights.jpg" TargetMode="External" Type="http://schemas.openxmlformats.org/officeDocument/2006/relationships/hyperlink"/><Relationship Id="rId3" Target="../media/image86.png" Type="http://schemas.openxmlformats.org/officeDocument/2006/relationships/image"/><Relationship Id="rId7" Target="../media/image90.jpeg" Type="http://schemas.openxmlformats.org/officeDocument/2006/relationships/image"/><Relationship Id="rId2" Target="../notesSlides/notesSlide3.xml" Type="http://schemas.openxmlformats.org/officeDocument/2006/relationships/notesSlide"/><Relationship Id="rId1" Target="../slideLayouts/slideLayout6.xml" Type="http://schemas.openxmlformats.org/officeDocument/2006/relationships/slideLayout"/><Relationship Id="rId6" Target="../media/image89.jpeg" Type="http://schemas.openxmlformats.org/officeDocument/2006/relationships/image"/><Relationship Id="rId5" Target="../media/image88.jpeg" Type="http://schemas.openxmlformats.org/officeDocument/2006/relationships/image"/><Relationship Id="rId4" Target="../media/image87.emf" Type="http://schemas.openxmlformats.org/officeDocument/2006/relationships/image"/></Relationships>
</file>

<file path=ppt/slides/_rels/slide2.xml.rels><?xml version="1.0" encoding="UTF-8" standalone="yes" ?><Relationships xmlns="http://schemas.openxmlformats.org/package/2006/relationships"><Relationship Id="rId3" Target="../media/image2.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 Id="rId6" Target="../media/hdphoto1.wdp" Type="http://schemas.microsoft.com/office/2007/relationships/hdphoto"/><Relationship Id="rId5" Target="../media/image3.jpeg" Type="http://schemas.openxmlformats.org/officeDocument/2006/relationships/image"/><Relationship Id="rId4" Target="http://www.flickr.com/photos/noaaphotolib/5179052751/" TargetMode="External" Type="http://schemas.openxmlformats.org/officeDocument/2006/relationships/hyperlink"/></Relationships>
</file>

<file path=ppt/slides/_rels/slide20.xml.rels><?xml version="1.0" encoding="UTF-8" standalone="yes" ?><Relationships xmlns="http://schemas.openxmlformats.org/package/2006/relationships"><Relationship Id="rId8" Target="../media/image89.jpeg" Type="http://schemas.openxmlformats.org/officeDocument/2006/relationships/image"/><Relationship Id="rId13" Target="../media/image95.jpeg" Type="http://schemas.openxmlformats.org/officeDocument/2006/relationships/image"/><Relationship Id="rId3" Target="../notesSlides/notesSlide4.xml" Type="http://schemas.openxmlformats.org/officeDocument/2006/relationships/notesSlide"/><Relationship Id="rId7" Target="../media/image91.emf" Type="http://schemas.openxmlformats.org/officeDocument/2006/relationships/image"/><Relationship Id="rId12" Target="http://www.flickr.com/photos/joshb/87167324/" TargetMode="External" Type="http://schemas.openxmlformats.org/officeDocument/2006/relationships/hyperlink"/><Relationship Id="rId17" Target="http://www.flickr.com/photos/uuzinger/411425461/" TargetMode="External" Type="http://schemas.openxmlformats.org/officeDocument/2006/relationships/hyperlink"/><Relationship Id="rId2" Target="../slideLayouts/slideLayout6.xml" Type="http://schemas.openxmlformats.org/officeDocument/2006/relationships/slideLayout"/><Relationship Id="rId16" Target="../media/image98.jpeg" Type="http://schemas.openxmlformats.org/officeDocument/2006/relationships/image"/><Relationship Id="rId1" Target="../drawings/vmlDrawing1.vml" Type="http://schemas.openxmlformats.org/officeDocument/2006/relationships/vmlDrawing"/><Relationship Id="rId6" Target="../embeddings/oleObject1.bin" Type="http://schemas.openxmlformats.org/officeDocument/2006/relationships/oleObject"/><Relationship Id="rId11" Target="http://www.flickr.com/photos/uuzinger/411425452/" TargetMode="External" Type="http://schemas.openxmlformats.org/officeDocument/2006/relationships/hyperlink"/><Relationship Id="rId5" Target="../media/image86.png" Type="http://schemas.openxmlformats.org/officeDocument/2006/relationships/image"/><Relationship Id="rId15" Target="../media/image97.emf" Type="http://schemas.openxmlformats.org/officeDocument/2006/relationships/image"/><Relationship Id="rId10" Target="../media/image94.jpeg" Type="http://schemas.openxmlformats.org/officeDocument/2006/relationships/image"/><Relationship Id="rId4" Target="../media/image92.jpeg" Type="http://schemas.openxmlformats.org/officeDocument/2006/relationships/image"/><Relationship Id="rId9" Target="../media/image93.png" Type="http://schemas.openxmlformats.org/officeDocument/2006/relationships/image"/><Relationship Id="rId14" Target="../media/image96.jpeg" Type="http://schemas.openxmlformats.org/officeDocument/2006/relationships/image"/></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0.emf"/><Relationship Id="rId4" Type="http://schemas.openxmlformats.org/officeDocument/2006/relationships/image" Target="../media/image99.emf"/></Relationships>
</file>

<file path=ppt/slides/_rels/slide22.xml.rels><?xml version="1.0" encoding="UTF-8" standalone="yes" ?><Relationships xmlns="http://schemas.openxmlformats.org/package/2006/relationships"><Relationship Id="rId8" Target="../media/image103.png" Type="http://schemas.openxmlformats.org/officeDocument/2006/relationships/image"/><Relationship Id="rId13" Target="../media/image106.jpeg" Type="http://schemas.openxmlformats.org/officeDocument/2006/relationships/image"/><Relationship Id="rId3" Target="../tags/tag17.xml" Type="http://schemas.openxmlformats.org/officeDocument/2006/relationships/tags"/><Relationship Id="rId7" Target="../media/image102.png" Type="http://schemas.openxmlformats.org/officeDocument/2006/relationships/image"/><Relationship Id="rId12" Target="../media/image101.png" Type="http://schemas.openxmlformats.org/officeDocument/2006/relationships/image"/><Relationship Id="rId17" Target="../media/image108.jpeg" Type="http://schemas.openxmlformats.org/officeDocument/2006/relationships/image"/><Relationship Id="rId2" Target="../tags/tag16.xml" Type="http://schemas.openxmlformats.org/officeDocument/2006/relationships/tags"/><Relationship Id="rId16" Target="http://www.flickr.com/photos/wonker/2505350820/" TargetMode="External" Type="http://schemas.openxmlformats.org/officeDocument/2006/relationships/hyperlink"/><Relationship Id="rId1" Target="../drawings/vmlDrawing2.vml" Type="http://schemas.openxmlformats.org/officeDocument/2006/relationships/vmlDrawing"/><Relationship Id="rId6" Target="../slideLayouts/slideLayout7.xml" Type="http://schemas.openxmlformats.org/officeDocument/2006/relationships/slideLayout"/><Relationship Id="rId11" Target="../embeddings/oleObject2.bin" Type="http://schemas.openxmlformats.org/officeDocument/2006/relationships/oleObject"/><Relationship Id="rId5" Target="../tags/tag19.xml" Type="http://schemas.openxmlformats.org/officeDocument/2006/relationships/tags"/><Relationship Id="rId15" Target="../media/image107.jpeg" Type="http://schemas.openxmlformats.org/officeDocument/2006/relationships/image"/><Relationship Id="rId10" Target="../media/image105.png" Type="http://schemas.openxmlformats.org/officeDocument/2006/relationships/image"/><Relationship Id="rId4" Target="../tags/tag18.xml" Type="http://schemas.openxmlformats.org/officeDocument/2006/relationships/tags"/><Relationship Id="rId9" Target="../media/image104.png" Type="http://schemas.openxmlformats.org/officeDocument/2006/relationships/image"/><Relationship Id="rId14" Target="http://www.flickr.com/photos/madmack/136237003/" TargetMode="External" Type="http://schemas.openxmlformats.org/officeDocument/2006/relationships/hyperlink"/></Relationships>
</file>

<file path=ppt/slides/_rels/slide2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emf"/></Relationships>
</file>

<file path=ppt/slides/_rels/slide2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ocw.mit.edu/terms" TargetMode="External"/><Relationship Id="rId2" Type="http://schemas.openxmlformats.org/officeDocument/2006/relationships/hyperlink" Target="http://ocw.mit.ed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emf"/><Relationship Id="rId11" Type="http://schemas.openxmlformats.org/officeDocument/2006/relationships/image" Target="../media/image5.png"/><Relationship Id="rId5" Type="http://schemas.openxmlformats.org/officeDocument/2006/relationships/image" Target="../media/image7.emf"/><Relationship Id="rId10" Type="http://schemas.openxmlformats.org/officeDocument/2006/relationships/image" Target="../media/image4.png"/><Relationship Id="rId4" Type="http://schemas.openxmlformats.org/officeDocument/2006/relationships/image" Target="../media/image6.emf"/><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emf"/><Relationship Id="rId3" Type="http://schemas.openxmlformats.org/officeDocument/2006/relationships/tags" Target="../tags/tag7.xml"/><Relationship Id="rId7" Type="http://schemas.openxmlformats.org/officeDocument/2006/relationships/image" Target="../media/image14.emf"/><Relationship Id="rId12" Type="http://schemas.openxmlformats.org/officeDocument/2006/relationships/image" Target="../media/image19.png"/><Relationship Id="rId17" Type="http://schemas.openxmlformats.org/officeDocument/2006/relationships/image" Target="../media/image24.emf"/><Relationship Id="rId2" Type="http://schemas.openxmlformats.org/officeDocument/2006/relationships/tags" Target="../tags/tag6.xml"/><Relationship Id="rId16" Type="http://schemas.openxmlformats.org/officeDocument/2006/relationships/image" Target="../media/image23.emf"/><Relationship Id="rId1" Type="http://schemas.openxmlformats.org/officeDocument/2006/relationships/tags" Target="../tags/tag5.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emf"/><Relationship Id="rId1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jpeg"/><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emf"/><Relationship Id="rId18" Type="http://schemas.openxmlformats.org/officeDocument/2006/relationships/image" Target="../media/image41.em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5.emf"/><Relationship Id="rId17" Type="http://schemas.openxmlformats.org/officeDocument/2006/relationships/image" Target="../media/image40.emf"/><Relationship Id="rId2" Type="http://schemas.openxmlformats.org/officeDocument/2006/relationships/tags" Target="../tags/tag9.xml"/><Relationship Id="rId16" Type="http://schemas.openxmlformats.org/officeDocument/2006/relationships/image" Target="../media/image39.emf"/><Relationship Id="rId1" Type="http://schemas.openxmlformats.org/officeDocument/2006/relationships/tags" Target="../tags/tag8.xml"/><Relationship Id="rId6" Type="http://schemas.openxmlformats.org/officeDocument/2006/relationships/image" Target="../media/image31.emf"/><Relationship Id="rId11" Type="http://schemas.openxmlformats.org/officeDocument/2006/relationships/image" Target="../media/image34.emf"/><Relationship Id="rId5" Type="http://schemas.openxmlformats.org/officeDocument/2006/relationships/image" Target="../media/image30.emf"/><Relationship Id="rId15" Type="http://schemas.openxmlformats.org/officeDocument/2006/relationships/image" Target="../media/image38.emf"/><Relationship Id="rId10" Type="http://schemas.openxmlformats.org/officeDocument/2006/relationships/image" Target="../media/image33.emf"/><Relationship Id="rId19" Type="http://schemas.openxmlformats.org/officeDocument/2006/relationships/image" Target="../media/image11.emf"/><Relationship Id="rId4" Type="http://schemas.openxmlformats.org/officeDocument/2006/relationships/image" Target="../media/image29.emf"/><Relationship Id="rId9" Type="http://schemas.openxmlformats.org/officeDocument/2006/relationships/image" Target="../media/image32.emf"/><Relationship Id="rId14"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012400" y="825795"/>
            <a:ext cx="4547678" cy="595035"/>
          </a:xfrm>
          <a:prstGeom prst="rect">
            <a:avLst/>
          </a:prstGeom>
          <a:noFill/>
          <a:ln w="25400">
            <a:noFill/>
            <a:miter lim="800000"/>
            <a:headEnd type="none" w="sm" len="sm"/>
            <a:tailEnd type="none" w="sm" len="sm"/>
          </a:ln>
          <a:effectLst/>
        </p:spPr>
        <p:txBody>
          <a:bodyPr wrap="none">
            <a:spAutoFit/>
          </a:bodyPr>
          <a:lstStyle/>
          <a:p>
            <a:pPr algn="ctr" eaLnBrk="0" hangingPunct="0">
              <a:lnSpc>
                <a:spcPct val="120000"/>
              </a:lnSpc>
              <a:defRPr/>
            </a:pPr>
            <a:r>
              <a:rPr lang="en-US" sz="2800" i="1" dirty="0" smtClean="0">
                <a:effectLst>
                  <a:outerShdw blurRad="38100" dist="38100" dir="2700000" algn="tl">
                    <a:srgbClr val="C0C0C0"/>
                  </a:outerShdw>
                </a:effectLst>
                <a:latin typeface="Trebuchet MS" pitchFamily="34" charset="0"/>
                <a:ea typeface="+mn-ea"/>
                <a:cs typeface="+mn-cs"/>
              </a:rPr>
              <a:t>Refraction and Snell’s Law</a:t>
            </a:r>
            <a:endParaRPr lang="en-US" i="1" dirty="0">
              <a:effectLst>
                <a:outerShdw blurRad="38100" dist="38100" dir="2700000" algn="tl">
                  <a:srgbClr val="C0C0C0"/>
                </a:outerShdw>
              </a:effectLst>
              <a:latin typeface="Trebuchet MS" pitchFamily="34" charset="0"/>
              <a:ea typeface="+mn-ea"/>
              <a:cs typeface="+mn-cs"/>
            </a:endParaRPr>
          </a:p>
        </p:txBody>
      </p:sp>
      <p:sp>
        <p:nvSpPr>
          <p:cNvPr id="169989" name="Text Box 12"/>
          <p:cNvSpPr txBox="1">
            <a:spLocks noChangeArrowheads="1"/>
          </p:cNvSpPr>
          <p:nvPr/>
        </p:nvSpPr>
        <p:spPr bwMode="auto">
          <a:xfrm>
            <a:off x="674136" y="2507855"/>
            <a:ext cx="6089678" cy="3647153"/>
          </a:xfrm>
          <a:prstGeom prst="rect">
            <a:avLst/>
          </a:prstGeom>
          <a:noFill/>
          <a:ln w="9525">
            <a:noFill/>
            <a:miter lim="800000"/>
            <a:headEnd/>
            <a:tailEnd/>
          </a:ln>
        </p:spPr>
        <p:txBody>
          <a:bodyPr wrap="none">
            <a:spAutoFit/>
          </a:bodyPr>
          <a:lstStyle/>
          <a:p>
            <a:pPr marL="347663" indent="-347663"/>
            <a:r>
              <a:rPr lang="en-US" sz="2400" u="sng" dirty="0">
                <a:latin typeface="Trebuchet MS" pitchFamily="34" charset="0"/>
                <a:ea typeface="ＭＳ Ｐゴシック" pitchFamily="-65" charset="-128"/>
              </a:rPr>
              <a:t>Outline</a:t>
            </a:r>
            <a:endParaRPr lang="en-US" sz="2400" u="sng" dirty="0" smtClean="0">
              <a:latin typeface="Trebuchet MS" pitchFamily="34" charset="0"/>
              <a:ea typeface="ＭＳ Ｐゴシック" pitchFamily="-65" charset="-128"/>
            </a:endParaRPr>
          </a:p>
          <a:p>
            <a:pPr marL="347663" indent="-347663"/>
            <a:endParaRPr lang="en-US" sz="2400" dirty="0" smtClean="0">
              <a:latin typeface="Trebuchet MS" pitchFamily="34" charset="0"/>
              <a:ea typeface="ＭＳ Ｐゴシック" pitchFamily="-65" charset="-128"/>
            </a:endParaRPr>
          </a:p>
          <a:p>
            <a:pPr marL="347663" indent="-347663">
              <a:spcAft>
                <a:spcPts val="300"/>
              </a:spcAft>
              <a:buFontTx/>
              <a:buChar char="•"/>
            </a:pPr>
            <a:r>
              <a:rPr lang="en-US" sz="2400" dirty="0" smtClean="0">
                <a:latin typeface="Trebuchet MS" pitchFamily="34" charset="0"/>
                <a:ea typeface="ＭＳ Ｐゴシック" pitchFamily="-65" charset="-128"/>
              </a:rPr>
              <a:t>TE and TM fields</a:t>
            </a:r>
          </a:p>
          <a:p>
            <a:pPr marL="347663" indent="-347663">
              <a:spcAft>
                <a:spcPts val="300"/>
              </a:spcAft>
              <a:buFontTx/>
              <a:buChar char="•"/>
            </a:pPr>
            <a:r>
              <a:rPr lang="en-US" sz="2400" dirty="0" smtClean="0">
                <a:latin typeface="Trebuchet MS" pitchFamily="34" charset="0"/>
                <a:ea typeface="ＭＳ Ｐゴシック" pitchFamily="-65" charset="-128"/>
              </a:rPr>
              <a:t>Refraction and Snell’s Law:</a:t>
            </a:r>
          </a:p>
          <a:p>
            <a:pPr marL="347663" indent="-347663">
              <a:spcAft>
                <a:spcPts val="300"/>
              </a:spcAft>
            </a:pPr>
            <a:r>
              <a:rPr lang="en-US" sz="2400" dirty="0">
                <a:latin typeface="Trebuchet MS" pitchFamily="34" charset="0"/>
                <a:ea typeface="ＭＳ Ｐゴシック" pitchFamily="-65" charset="-128"/>
              </a:rPr>
              <a:t>	- </a:t>
            </a:r>
            <a:r>
              <a:rPr lang="en-US" sz="2400" dirty="0" smtClean="0">
                <a:latin typeface="Trebuchet MS" pitchFamily="34" charset="0"/>
                <a:ea typeface="ＭＳ Ｐゴシック" pitchFamily="-65" charset="-128"/>
              </a:rPr>
              <a:t> From TE analysis</a:t>
            </a:r>
          </a:p>
          <a:p>
            <a:pPr marL="347663" indent="-347663">
              <a:spcAft>
                <a:spcPts val="300"/>
              </a:spcAft>
            </a:pPr>
            <a:r>
              <a:rPr lang="en-US" sz="2400" dirty="0" smtClean="0">
                <a:latin typeface="Trebuchet MS" pitchFamily="34" charset="0"/>
                <a:ea typeface="ＭＳ Ｐゴシック" pitchFamily="-65" charset="-128"/>
              </a:rPr>
              <a:t>	-  From Phase Matching</a:t>
            </a:r>
          </a:p>
          <a:p>
            <a:pPr marL="347663" indent="-347663">
              <a:spcAft>
                <a:spcPts val="300"/>
              </a:spcAft>
            </a:pPr>
            <a:r>
              <a:rPr lang="en-US" sz="2400" dirty="0">
                <a:latin typeface="Trebuchet MS" pitchFamily="34" charset="0"/>
                <a:ea typeface="ＭＳ Ｐゴシック" pitchFamily="-65" charset="-128"/>
              </a:rPr>
              <a:t>	- </a:t>
            </a:r>
            <a:r>
              <a:rPr lang="en-US" sz="2400" dirty="0" smtClean="0">
                <a:latin typeface="Trebuchet MS" pitchFamily="34" charset="0"/>
                <a:ea typeface="ＭＳ Ｐゴシック" pitchFamily="-65" charset="-128"/>
              </a:rPr>
              <a:t> From Fermat’s </a:t>
            </a:r>
            <a:r>
              <a:rPr lang="en-US" sz="2400" dirty="0">
                <a:latin typeface="Trebuchet MS" pitchFamily="34" charset="0"/>
                <a:ea typeface="ＭＳ Ｐゴシック" pitchFamily="-65" charset="-128"/>
              </a:rPr>
              <a:t>Principle of Least </a:t>
            </a:r>
            <a:r>
              <a:rPr lang="en-US" sz="2400" dirty="0" smtClean="0">
                <a:latin typeface="Trebuchet MS" pitchFamily="34" charset="0"/>
                <a:ea typeface="ＭＳ Ｐゴシック" pitchFamily="-65" charset="-128"/>
              </a:rPr>
              <a:t>Time</a:t>
            </a:r>
          </a:p>
          <a:p>
            <a:pPr marL="347663" indent="-347663">
              <a:spcAft>
                <a:spcPts val="300"/>
              </a:spcAft>
              <a:buFontTx/>
              <a:buChar char="•"/>
            </a:pPr>
            <a:r>
              <a:rPr lang="en-US" sz="2400" dirty="0">
                <a:latin typeface="Trebuchet MS" pitchFamily="34" charset="0"/>
                <a:ea typeface="ＭＳ Ｐゴシック" pitchFamily="-65" charset="-128"/>
              </a:rPr>
              <a:t>Total Internal </a:t>
            </a:r>
            <a:r>
              <a:rPr lang="en-US" sz="2400" dirty="0" smtClean="0">
                <a:latin typeface="Trebuchet MS" pitchFamily="34" charset="0"/>
                <a:ea typeface="ＭＳ Ｐゴシック" pitchFamily="-65" charset="-128"/>
              </a:rPr>
              <a:t>Reflection and Fibers </a:t>
            </a:r>
          </a:p>
          <a:p>
            <a:pPr marL="347663" indent="-347663">
              <a:spcAft>
                <a:spcPts val="300"/>
              </a:spcAft>
              <a:buFontTx/>
              <a:buChar char="•"/>
            </a:pPr>
            <a:r>
              <a:rPr lang="en-US" sz="2400" dirty="0" smtClean="0">
                <a:latin typeface="Trebuchet MS" pitchFamily="34" charset="0"/>
                <a:ea typeface="ＭＳ Ｐゴシック" pitchFamily="-65" charset="-128"/>
              </a:rPr>
              <a:t>FIOS</a:t>
            </a:r>
            <a:endParaRPr lang="en-US" sz="2400" dirty="0">
              <a:latin typeface="Trebuchet MS" pitchFamily="34" charset="0"/>
              <a:ea typeface="ＭＳ Ｐゴシック" pitchFamily="-65" charset="-128"/>
            </a:endParaRPr>
          </a:p>
        </p:txBody>
      </p:sp>
      <p:sp>
        <p:nvSpPr>
          <p:cNvPr id="169990" name="Text Box 13"/>
          <p:cNvSpPr txBox="1">
            <a:spLocks noChangeArrowheads="1"/>
          </p:cNvSpPr>
          <p:nvPr/>
        </p:nvSpPr>
        <p:spPr bwMode="auto">
          <a:xfrm>
            <a:off x="1491071" y="1598500"/>
            <a:ext cx="3613150" cy="366713"/>
          </a:xfrm>
          <a:prstGeom prst="rect">
            <a:avLst/>
          </a:prstGeom>
          <a:noFill/>
          <a:ln w="9525">
            <a:noFill/>
            <a:miter lim="800000"/>
            <a:headEnd/>
            <a:tailEnd/>
          </a:ln>
        </p:spPr>
        <p:txBody>
          <a:bodyPr wrap="none">
            <a:spAutoFit/>
          </a:bodyPr>
          <a:lstStyle/>
          <a:p>
            <a:r>
              <a:rPr lang="en-US" sz="1800" i="1" dirty="0">
                <a:latin typeface="Trebuchet MS" pitchFamily="34" charset="0"/>
                <a:ea typeface="ＭＳ Ｐゴシック" pitchFamily="-65" charset="-128"/>
              </a:rPr>
              <a:t>Reading - </a:t>
            </a:r>
            <a:r>
              <a:rPr lang="en-US" sz="1800" i="1" dirty="0" err="1">
                <a:latin typeface="Trebuchet MS" pitchFamily="34" charset="0"/>
                <a:ea typeface="ＭＳ Ｐゴシック" pitchFamily="-65" charset="-128"/>
              </a:rPr>
              <a:t>Shen</a:t>
            </a:r>
            <a:r>
              <a:rPr lang="en-US" sz="1800" i="1" dirty="0">
                <a:latin typeface="Trebuchet MS" pitchFamily="34" charset="0"/>
                <a:ea typeface="ＭＳ Ｐゴシック" pitchFamily="-65" charset="-128"/>
              </a:rPr>
              <a:t> and Kong – Ch. 4</a:t>
            </a:r>
          </a:p>
        </p:txBody>
      </p:sp>
      <p:pic>
        <p:nvPicPr>
          <p:cNvPr id="6" name="Picture 9"/>
          <p:cNvPicPr>
            <a:picLocks noChangeAspect="1" noChangeArrowheads="1"/>
          </p:cNvPicPr>
          <p:nvPr/>
        </p:nvPicPr>
        <p:blipFill>
          <a:blip r:embed="rId2" cstate="print"/>
          <a:srcRect/>
          <a:stretch>
            <a:fillRect/>
          </a:stretch>
        </p:blipFill>
        <p:spPr bwMode="auto">
          <a:xfrm>
            <a:off x="6629400" y="152400"/>
            <a:ext cx="2286000" cy="3276600"/>
          </a:xfrm>
          <a:prstGeom prst="rect">
            <a:avLst/>
          </a:prstGeom>
          <a:noFill/>
          <a:ln w="9525">
            <a:noFill/>
            <a:miter lim="800000"/>
            <a:headEnd/>
            <a:tailEnd/>
          </a:ln>
        </p:spPr>
      </p:pic>
      <p:sp>
        <p:nvSpPr>
          <p:cNvPr id="7" name="Text Box 10"/>
          <p:cNvSpPr txBox="1">
            <a:spLocks noChangeArrowheads="1"/>
          </p:cNvSpPr>
          <p:nvPr/>
        </p:nvSpPr>
        <p:spPr bwMode="auto">
          <a:xfrm>
            <a:off x="6400800" y="3655154"/>
            <a:ext cx="2743200" cy="1069975"/>
          </a:xfrm>
          <a:prstGeom prst="rect">
            <a:avLst/>
          </a:prstGeom>
          <a:noFill/>
          <a:ln w="9525">
            <a:noFill/>
            <a:miter lim="800000"/>
            <a:headEnd/>
            <a:tailEnd/>
          </a:ln>
        </p:spPr>
        <p:txBody>
          <a:bodyPr>
            <a:prstTxWarp prst="textNoShape">
              <a:avLst/>
            </a:prstTxWarp>
            <a:spAutoFit/>
          </a:bodyPr>
          <a:lstStyle/>
          <a:p>
            <a:pPr algn="ctr"/>
            <a:r>
              <a:rPr lang="en-US" sz="1600" b="1" dirty="0" err="1">
                <a:latin typeface="Trebuchet MS"/>
                <a:cs typeface="Trebuchet MS"/>
              </a:rPr>
              <a:t>Willebrord</a:t>
            </a:r>
            <a:r>
              <a:rPr lang="en-US" sz="1600" b="1" dirty="0">
                <a:latin typeface="Trebuchet MS"/>
                <a:cs typeface="Trebuchet MS"/>
              </a:rPr>
              <a:t> </a:t>
            </a:r>
            <a:r>
              <a:rPr lang="en-US" sz="1600" b="1" dirty="0" err="1">
                <a:latin typeface="Trebuchet MS"/>
                <a:cs typeface="Trebuchet MS"/>
              </a:rPr>
              <a:t>Snellius</a:t>
            </a:r>
            <a:endParaRPr lang="en-US" sz="1600" dirty="0">
              <a:latin typeface="Trebuchet MS"/>
              <a:cs typeface="Trebuchet MS"/>
            </a:endParaRPr>
          </a:p>
          <a:p>
            <a:pPr algn="ctr"/>
            <a:r>
              <a:rPr lang="en-US" sz="1600" dirty="0">
                <a:latin typeface="Trebuchet MS"/>
                <a:cs typeface="Trebuchet MS"/>
              </a:rPr>
              <a:t>(1580–1626) was a </a:t>
            </a:r>
            <a:br>
              <a:rPr lang="en-US" sz="1600" dirty="0">
                <a:latin typeface="Trebuchet MS"/>
                <a:cs typeface="Trebuchet MS"/>
              </a:rPr>
            </a:br>
            <a:r>
              <a:rPr lang="en-US" sz="1600" dirty="0">
                <a:latin typeface="Trebuchet MS"/>
                <a:cs typeface="Trebuchet MS"/>
              </a:rPr>
              <a:t>Dutch astronomer and mathematician </a:t>
            </a:r>
          </a:p>
        </p:txBody>
      </p:sp>
      <p:sp>
        <p:nvSpPr>
          <p:cNvPr id="2" name="TextBox 1"/>
          <p:cNvSpPr txBox="1"/>
          <p:nvPr/>
        </p:nvSpPr>
        <p:spPr>
          <a:xfrm>
            <a:off x="6763814" y="3394525"/>
            <a:ext cx="2074306" cy="276999"/>
          </a:xfrm>
          <a:prstGeom prst="rect">
            <a:avLst/>
          </a:prstGeom>
          <a:noFill/>
        </p:spPr>
        <p:txBody>
          <a:bodyPr wrap="none" rtlCol="0">
            <a:spAutoFit/>
          </a:bodyPr>
          <a:lstStyle/>
          <a:p>
            <a:r>
              <a:rPr lang="en-US" sz="1200" dirty="0" smtClean="0">
                <a:latin typeface="Trebuchet MS"/>
                <a:cs typeface="Trebuchet MS"/>
              </a:rPr>
              <a:t>Image in the Public Domain</a:t>
            </a:r>
            <a:endParaRPr lang="en-US" sz="1200" dirty="0">
              <a:latin typeface="Trebuchet MS"/>
              <a:cs typeface="Trebuchet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4"/>
          <p:cNvSpPr txBox="1">
            <a:spLocks noChangeArrowheads="1"/>
          </p:cNvSpPr>
          <p:nvPr/>
        </p:nvSpPr>
        <p:spPr bwMode="auto">
          <a:xfrm>
            <a:off x="330370" y="774313"/>
            <a:ext cx="8758896" cy="1077218"/>
          </a:xfrm>
          <a:prstGeom prst="rect">
            <a:avLst/>
          </a:prstGeom>
          <a:noFill/>
          <a:ln w="9525">
            <a:noFill/>
            <a:miter lim="800000"/>
            <a:headEnd/>
            <a:tailEnd/>
          </a:ln>
        </p:spPr>
        <p:txBody>
          <a:bodyPr wrap="square">
            <a:spAutoFit/>
          </a:bodyPr>
          <a:lstStyle/>
          <a:p>
            <a:pPr>
              <a:spcAft>
                <a:spcPts val="600"/>
              </a:spcAft>
              <a:buFont typeface="Arial" pitchFamily="34" charset="0"/>
              <a:buChar char="•"/>
            </a:pPr>
            <a:r>
              <a:rPr lang="en-US" sz="1800" dirty="0" smtClean="0">
                <a:latin typeface="Trebuchet MS" pitchFamily="34" charset="0"/>
                <a:ea typeface="ＭＳ Ｐゴシック" pitchFamily="-65" charset="-128"/>
              </a:rPr>
              <a:t> Snell’s </a:t>
            </a:r>
            <a:r>
              <a:rPr lang="en-US" sz="1800" dirty="0">
                <a:latin typeface="Trebuchet MS" pitchFamily="34" charset="0"/>
                <a:ea typeface="ＭＳ Ｐゴシック" pitchFamily="-65" charset="-128"/>
              </a:rPr>
              <a:t>Law </a:t>
            </a:r>
            <a:r>
              <a:rPr lang="en-US" sz="1800" dirty="0" smtClean="0">
                <a:latin typeface="Trebuchet MS" pitchFamily="34" charset="0"/>
                <a:ea typeface="ＭＳ Ｐゴシック" pitchFamily="-65" charset="-128"/>
              </a:rPr>
              <a:t>describing refraction was first recorded by Ptolemy in 140 A.D</a:t>
            </a:r>
          </a:p>
          <a:p>
            <a:pPr>
              <a:spcAft>
                <a:spcPts val="600"/>
              </a:spcAft>
              <a:buFont typeface="Arial" pitchFamily="34" charset="0"/>
              <a:buChar char="•"/>
            </a:pPr>
            <a:r>
              <a:rPr lang="en-US" sz="1800" dirty="0" smtClean="0">
                <a:latin typeface="Trebuchet MS" pitchFamily="34" charset="0"/>
                <a:ea typeface="ＭＳ Ｐゴシック" pitchFamily="-65" charset="-128"/>
              </a:rPr>
              <a:t> First described by relationship by </a:t>
            </a:r>
            <a:r>
              <a:rPr lang="en-US" sz="1800" dirty="0" err="1" smtClean="0">
                <a:latin typeface="Trebuchet MS" pitchFamily="34" charset="0"/>
                <a:ea typeface="ＭＳ Ｐゴシック" pitchFamily="-65" charset="-128"/>
              </a:rPr>
              <a:t>Snellius</a:t>
            </a:r>
            <a:r>
              <a:rPr lang="en-US" sz="1800" dirty="0">
                <a:latin typeface="Trebuchet MS" pitchFamily="34" charset="0"/>
                <a:ea typeface="ＭＳ Ｐゴシック" pitchFamily="-65" charset="-128"/>
              </a:rPr>
              <a:t> </a:t>
            </a:r>
            <a:r>
              <a:rPr lang="en-US" sz="1800" dirty="0" smtClean="0">
                <a:latin typeface="Trebuchet MS" pitchFamily="34" charset="0"/>
                <a:ea typeface="ＭＳ Ｐゴシック" pitchFamily="-65" charset="-128"/>
              </a:rPr>
              <a:t>in 1621</a:t>
            </a:r>
          </a:p>
          <a:p>
            <a:pPr>
              <a:spcAft>
                <a:spcPts val="600"/>
              </a:spcAft>
              <a:buFont typeface="Arial" pitchFamily="34" charset="0"/>
              <a:buChar char="•"/>
            </a:pPr>
            <a:r>
              <a:rPr lang="en-US" sz="1800" dirty="0" smtClean="0">
                <a:latin typeface="Trebuchet MS" pitchFamily="34" charset="0"/>
                <a:ea typeface="ＭＳ Ｐゴシック" pitchFamily="-65" charset="-128"/>
              </a:rPr>
              <a:t> First </a:t>
            </a:r>
            <a:r>
              <a:rPr lang="en-US" sz="1800" dirty="0">
                <a:latin typeface="Trebuchet MS" pitchFamily="34" charset="0"/>
                <a:ea typeface="ＭＳ Ｐゴシック" pitchFamily="-65" charset="-128"/>
              </a:rPr>
              <a:t>explained in 1650 by </a:t>
            </a:r>
            <a:r>
              <a:rPr lang="en-US" sz="1800" dirty="0" smtClean="0">
                <a:latin typeface="Trebuchet MS" pitchFamily="34" charset="0"/>
                <a:ea typeface="ＭＳ Ｐゴシック" pitchFamily="-65" charset="-128"/>
              </a:rPr>
              <a:t>Fermat’s </a:t>
            </a:r>
            <a:r>
              <a:rPr lang="en-US" sz="1800" dirty="0">
                <a:latin typeface="Trebuchet MS" pitchFamily="34" charset="0"/>
                <a:ea typeface="ＭＳ Ｐゴシック" pitchFamily="-65" charset="-128"/>
              </a:rPr>
              <a:t>principle of least time.</a:t>
            </a:r>
          </a:p>
        </p:txBody>
      </p:sp>
      <p:sp>
        <p:nvSpPr>
          <p:cNvPr id="12" name="Rectangle 11"/>
          <p:cNvSpPr>
            <a:spLocks noChangeArrowheads="1"/>
          </p:cNvSpPr>
          <p:nvPr/>
        </p:nvSpPr>
        <p:spPr bwMode="auto">
          <a:xfrm>
            <a:off x="3187039" y="102542"/>
            <a:ext cx="3193182" cy="461665"/>
          </a:xfrm>
          <a:prstGeom prst="rect">
            <a:avLst/>
          </a:prstGeom>
          <a:noFill/>
          <a:ln w="9525">
            <a:noFill/>
            <a:miter lim="800000"/>
            <a:headEnd/>
            <a:tailEnd/>
          </a:ln>
        </p:spPr>
        <p:txBody>
          <a:bodyPr wrap="none">
            <a:spAutoFit/>
          </a:bodyPr>
          <a:lstStyle/>
          <a:p>
            <a:pPr algn="ctr"/>
            <a:r>
              <a:rPr lang="en-US" sz="2400" i="1" u="sng" dirty="0" smtClean="0">
                <a:latin typeface="Trebuchet MS" pitchFamily="34" charset="0"/>
                <a:ea typeface="ＭＳ Ｐゴシック" pitchFamily="-65" charset="-128"/>
              </a:rPr>
              <a:t>History of Snell’s Law</a:t>
            </a:r>
            <a:endParaRPr lang="en-US" sz="2400" i="1" u="sng" dirty="0">
              <a:latin typeface="Trebuchet MS" pitchFamily="34" charset="0"/>
              <a:ea typeface="ＭＳ Ｐゴシック" pitchFamily="-65" charset="-128"/>
            </a:endParaRPr>
          </a:p>
        </p:txBody>
      </p:sp>
      <p:sp>
        <p:nvSpPr>
          <p:cNvPr id="9" name="TextBox 8"/>
          <p:cNvSpPr txBox="1"/>
          <p:nvPr/>
        </p:nvSpPr>
        <p:spPr>
          <a:xfrm>
            <a:off x="810366" y="4028864"/>
            <a:ext cx="3372341" cy="461665"/>
          </a:xfrm>
          <a:prstGeom prst="rect">
            <a:avLst/>
          </a:prstGeom>
          <a:noFill/>
        </p:spPr>
        <p:txBody>
          <a:bodyPr wrap="square" rtlCol="0">
            <a:spAutoFit/>
          </a:bodyPr>
          <a:lstStyle/>
          <a:p>
            <a:pPr algn="ctr"/>
            <a:r>
              <a:rPr lang="en-US" sz="1200" b="1" dirty="0" smtClean="0">
                <a:latin typeface="Trebuchet MS"/>
                <a:cs typeface="Trebuchet MS"/>
              </a:rPr>
              <a:t>BEAM OF LIGHT IS OFFSET AS IT PASSES THROUGH A TRANSPARENT BLOCK</a:t>
            </a:r>
            <a:endParaRPr lang="en-US" sz="1200" b="1" dirty="0">
              <a:latin typeface="Trebuchet MS"/>
              <a:cs typeface="Trebuchet MS"/>
            </a:endParaRPr>
          </a:p>
        </p:txBody>
      </p:sp>
      <p:sp>
        <p:nvSpPr>
          <p:cNvPr id="10" name="TextBox 9"/>
          <p:cNvSpPr txBox="1"/>
          <p:nvPr/>
        </p:nvSpPr>
        <p:spPr>
          <a:xfrm>
            <a:off x="1738238" y="6089160"/>
            <a:ext cx="1486385" cy="276999"/>
          </a:xfrm>
          <a:prstGeom prst="rect">
            <a:avLst/>
          </a:prstGeom>
          <a:noFill/>
        </p:spPr>
        <p:txBody>
          <a:bodyPr wrap="square" rtlCol="0">
            <a:spAutoFit/>
          </a:bodyPr>
          <a:lstStyle/>
          <a:p>
            <a:pPr algn="ctr"/>
            <a:r>
              <a:rPr lang="en-US" sz="1200" b="1" dirty="0" smtClean="0">
                <a:latin typeface="Trebuchet MS"/>
                <a:cs typeface="Trebuchet MS"/>
              </a:rPr>
              <a:t>MIRAGE</a:t>
            </a:r>
            <a:endParaRPr lang="en-US" sz="1200" b="1" dirty="0">
              <a:latin typeface="Trebuchet MS"/>
              <a:cs typeface="Trebuchet MS"/>
            </a:endParaRPr>
          </a:p>
        </p:txBody>
      </p:sp>
      <p:sp>
        <p:nvSpPr>
          <p:cNvPr id="11" name="TextBox 10"/>
          <p:cNvSpPr txBox="1"/>
          <p:nvPr/>
        </p:nvSpPr>
        <p:spPr>
          <a:xfrm>
            <a:off x="4956867" y="3928393"/>
            <a:ext cx="3372341" cy="276999"/>
          </a:xfrm>
          <a:prstGeom prst="rect">
            <a:avLst/>
          </a:prstGeom>
          <a:noFill/>
        </p:spPr>
        <p:txBody>
          <a:bodyPr wrap="square" rtlCol="0">
            <a:spAutoFit/>
          </a:bodyPr>
          <a:lstStyle/>
          <a:p>
            <a:pPr algn="ctr"/>
            <a:r>
              <a:rPr lang="en-US" sz="1200" b="1" dirty="0" smtClean="0">
                <a:latin typeface="Trebuchet MS"/>
                <a:cs typeface="Trebuchet MS"/>
              </a:rPr>
              <a:t>FOCUSING OPTICAL SYSTEM</a:t>
            </a:r>
            <a:endParaRPr lang="en-US" sz="1200" b="1" dirty="0">
              <a:latin typeface="Trebuchet MS"/>
              <a:cs typeface="Trebuchet MS"/>
            </a:endParaRPr>
          </a:p>
        </p:txBody>
      </p:sp>
      <p:sp>
        <p:nvSpPr>
          <p:cNvPr id="14" name="TextBox 13"/>
          <p:cNvSpPr txBox="1"/>
          <p:nvPr/>
        </p:nvSpPr>
        <p:spPr>
          <a:xfrm>
            <a:off x="4989014" y="6067451"/>
            <a:ext cx="4009541" cy="461665"/>
          </a:xfrm>
          <a:prstGeom prst="rect">
            <a:avLst/>
          </a:prstGeom>
          <a:noFill/>
        </p:spPr>
        <p:txBody>
          <a:bodyPr wrap="square" rtlCol="0">
            <a:spAutoFit/>
          </a:bodyPr>
          <a:lstStyle/>
          <a:p>
            <a:pPr algn="ctr"/>
            <a:r>
              <a:rPr lang="en-US" sz="1200" b="1" dirty="0" smtClean="0">
                <a:latin typeface="Trebuchet MS"/>
                <a:cs typeface="Trebuchet MS"/>
              </a:rPr>
              <a:t>NEAR THE HORIZON, THE APPARENT SUN IS HIGHER THAN THE TRUE SUN BY ABOUT ½ DEGREE</a:t>
            </a:r>
            <a:endParaRPr lang="en-US" sz="1200" b="1" dirty="0">
              <a:latin typeface="Trebuchet MS"/>
              <a:cs typeface="Trebuchet MS"/>
            </a:endParaRPr>
          </a:p>
        </p:txBody>
      </p:sp>
      <p:sp>
        <p:nvSpPr>
          <p:cNvPr id="15" name="TextBox 14"/>
          <p:cNvSpPr txBox="1"/>
          <p:nvPr/>
        </p:nvSpPr>
        <p:spPr>
          <a:xfrm>
            <a:off x="260552" y="2059467"/>
            <a:ext cx="1493039" cy="400110"/>
          </a:xfrm>
          <a:prstGeom prst="rect">
            <a:avLst/>
          </a:prstGeom>
          <a:noFill/>
        </p:spPr>
        <p:txBody>
          <a:bodyPr wrap="none" rtlCol="0">
            <a:spAutoFit/>
          </a:bodyPr>
          <a:lstStyle/>
          <a:p>
            <a:r>
              <a:rPr lang="en-US" i="1" u="sng" dirty="0" smtClean="0">
                <a:latin typeface="Trebuchet MS"/>
                <a:cs typeface="Trebuchet MS"/>
              </a:rPr>
              <a:t>EXAMPLES</a:t>
            </a:r>
            <a:r>
              <a:rPr lang="en-US" i="1" dirty="0" smtClean="0">
                <a:latin typeface="Trebuchet MS"/>
                <a:cs typeface="Trebuchet MS"/>
              </a:rPr>
              <a:t>:</a:t>
            </a:r>
            <a:endParaRPr lang="en-US" i="1" dirty="0">
              <a:latin typeface="Trebuchet MS"/>
              <a:cs typeface="Trebuchet MS"/>
            </a:endParaRPr>
          </a:p>
        </p:txBody>
      </p:sp>
      <p:pic>
        <p:nvPicPr>
          <p:cNvPr id="2" name="Picture 1"/>
          <p:cNvPicPr>
            <a:picLocks noChangeAspect="1"/>
          </p:cNvPicPr>
          <p:nvPr/>
        </p:nvPicPr>
        <p:blipFill>
          <a:blip r:embed="rId2" cstate="print"/>
          <a:stretch>
            <a:fillRect/>
          </a:stretch>
        </p:blipFill>
        <p:spPr>
          <a:xfrm>
            <a:off x="1194083" y="2342639"/>
            <a:ext cx="2420812" cy="1684043"/>
          </a:xfrm>
          <a:prstGeom prst="rect">
            <a:avLst/>
          </a:prstGeom>
        </p:spPr>
      </p:pic>
      <p:pic>
        <p:nvPicPr>
          <p:cNvPr id="3" name="Picture 2"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72" y="3063089"/>
            <a:ext cx="152400" cy="127000"/>
          </a:xfrm>
          <a:prstGeom prst="rect">
            <a:avLst/>
          </a:prstGeom>
        </p:spPr>
      </p:pic>
      <p:pic>
        <p:nvPicPr>
          <p:cNvPr id="4" name="Picture 3"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606" y="2951020"/>
            <a:ext cx="139700" cy="127000"/>
          </a:xfrm>
          <a:prstGeom prst="rect">
            <a:avLst/>
          </a:prstGeom>
        </p:spPr>
      </p:pic>
      <p:pic>
        <p:nvPicPr>
          <p:cNvPr id="5" name="Picture 4"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560" y="3374392"/>
            <a:ext cx="190500" cy="127000"/>
          </a:xfrm>
          <a:prstGeom prst="rect">
            <a:avLst/>
          </a:prstGeom>
        </p:spPr>
      </p:pic>
      <p:pic>
        <p:nvPicPr>
          <p:cNvPr id="7" name="Picture 6"/>
          <p:cNvPicPr>
            <a:picLocks noChangeAspect="1"/>
          </p:cNvPicPr>
          <p:nvPr/>
        </p:nvPicPr>
        <p:blipFill>
          <a:blip r:embed="rId6" cstate="print"/>
          <a:stretch>
            <a:fillRect/>
          </a:stretch>
        </p:blipFill>
        <p:spPr>
          <a:xfrm>
            <a:off x="5251941" y="2459577"/>
            <a:ext cx="3077267" cy="1302200"/>
          </a:xfrm>
          <a:prstGeom prst="rect">
            <a:avLst/>
          </a:prstGeom>
        </p:spPr>
      </p:pic>
      <p:pic>
        <p:nvPicPr>
          <p:cNvPr id="16" name="Picture 15"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253" y="3046063"/>
            <a:ext cx="190500" cy="127000"/>
          </a:xfrm>
          <a:prstGeom prst="rect">
            <a:avLst/>
          </a:prstGeom>
        </p:spPr>
      </p:pic>
      <p:pic>
        <p:nvPicPr>
          <p:cNvPr id="17" name="Picture 16" descr="latex-image-1.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1381" y="3046063"/>
            <a:ext cx="127000" cy="127000"/>
          </a:xfrm>
          <a:prstGeom prst="rect">
            <a:avLst/>
          </a:prstGeom>
        </p:spPr>
      </p:pic>
      <p:pic>
        <p:nvPicPr>
          <p:cNvPr id="18" name="Picture 17" descr="latex-image-1.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1284" y="3450633"/>
            <a:ext cx="165100" cy="127000"/>
          </a:xfrm>
          <a:prstGeom prst="rect">
            <a:avLst/>
          </a:prstGeom>
        </p:spPr>
      </p:pic>
      <p:sp>
        <p:nvSpPr>
          <p:cNvPr id="19" name="TextBox 18"/>
          <p:cNvSpPr txBox="1"/>
          <p:nvPr/>
        </p:nvSpPr>
        <p:spPr>
          <a:xfrm>
            <a:off x="5042819" y="3872606"/>
            <a:ext cx="184666" cy="400110"/>
          </a:xfrm>
          <a:prstGeom prst="rect">
            <a:avLst/>
          </a:prstGeom>
          <a:noFill/>
        </p:spPr>
        <p:txBody>
          <a:bodyPr wrap="none" rtlCol="0">
            <a:spAutoFit/>
          </a:bodyPr>
          <a:lstStyle/>
          <a:p>
            <a:endParaRPr lang="en-US" dirty="0"/>
          </a:p>
        </p:txBody>
      </p:sp>
      <p:pic>
        <p:nvPicPr>
          <p:cNvPr id="20" name="Picture 19" descr="latex-image-1.pd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7450" y="3450633"/>
            <a:ext cx="203200" cy="139700"/>
          </a:xfrm>
          <a:prstGeom prst="rect">
            <a:avLst/>
          </a:prstGeom>
        </p:spPr>
      </p:pic>
      <p:sp>
        <p:nvSpPr>
          <p:cNvPr id="21" name="TextBox 20"/>
          <p:cNvSpPr txBox="1"/>
          <p:nvPr/>
        </p:nvSpPr>
        <p:spPr>
          <a:xfrm>
            <a:off x="8031156" y="1942529"/>
            <a:ext cx="184666" cy="400110"/>
          </a:xfrm>
          <a:prstGeom prst="rect">
            <a:avLst/>
          </a:prstGeom>
          <a:noFill/>
        </p:spPr>
        <p:txBody>
          <a:bodyPr wrap="none" rtlCol="0">
            <a:spAutoFit/>
          </a:bodyPr>
          <a:lstStyle/>
          <a:p>
            <a:endParaRPr lang="en-US" dirty="0"/>
          </a:p>
        </p:txBody>
      </p:sp>
      <p:pic>
        <p:nvPicPr>
          <p:cNvPr id="22" name="Picture 21" descr="latex-image-1.pd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0366" y="3774140"/>
            <a:ext cx="139700" cy="165100"/>
          </a:xfrm>
          <a:prstGeom prst="rect">
            <a:avLst/>
          </a:prstGeom>
        </p:spPr>
      </p:pic>
      <p:pic>
        <p:nvPicPr>
          <p:cNvPr id="23" name="Picture 22"/>
          <p:cNvPicPr>
            <a:picLocks noChangeAspect="1"/>
          </p:cNvPicPr>
          <p:nvPr/>
        </p:nvPicPr>
        <p:blipFill>
          <a:blip r:embed="rId12" cstate="print"/>
          <a:stretch>
            <a:fillRect/>
          </a:stretch>
        </p:blipFill>
        <p:spPr>
          <a:xfrm>
            <a:off x="663663" y="4988105"/>
            <a:ext cx="3344445" cy="718829"/>
          </a:xfrm>
          <a:prstGeom prst="rect">
            <a:avLst/>
          </a:prstGeom>
        </p:spPr>
      </p:pic>
      <p:pic>
        <p:nvPicPr>
          <p:cNvPr id="29" name="Picture 28"/>
          <p:cNvPicPr>
            <a:picLocks noChangeAspect="1"/>
          </p:cNvPicPr>
          <p:nvPr/>
        </p:nvPicPr>
        <p:blipFill>
          <a:blip r:embed="rId13" cstate="print"/>
          <a:stretch>
            <a:fillRect/>
          </a:stretch>
        </p:blipFill>
        <p:spPr>
          <a:xfrm>
            <a:off x="5493420" y="4517702"/>
            <a:ext cx="3114083" cy="1398806"/>
          </a:xfrm>
          <a:prstGeom prst="rect">
            <a:avLst/>
          </a:prstGeom>
        </p:spPr>
      </p:pic>
      <p:sp>
        <p:nvSpPr>
          <p:cNvPr id="32" name="TextBox 31"/>
          <p:cNvSpPr txBox="1"/>
          <p:nvPr/>
        </p:nvSpPr>
        <p:spPr>
          <a:xfrm>
            <a:off x="2944238" y="4849605"/>
            <a:ext cx="1860770" cy="276999"/>
          </a:xfrm>
          <a:prstGeom prst="rect">
            <a:avLst/>
          </a:prstGeom>
          <a:noFill/>
        </p:spPr>
        <p:txBody>
          <a:bodyPr wrap="square" rtlCol="0">
            <a:spAutoFit/>
          </a:bodyPr>
          <a:lstStyle/>
          <a:p>
            <a:pPr algn="ctr"/>
            <a:r>
              <a:rPr lang="en-US" sz="1200" b="1" dirty="0" smtClean="0">
                <a:latin typeface="Trebuchet MS"/>
                <a:cs typeface="Trebuchet MS"/>
              </a:rPr>
              <a:t>Light from sky</a:t>
            </a:r>
            <a:endParaRPr lang="en-US" sz="1200" b="1" dirty="0">
              <a:latin typeface="Trebuchet MS"/>
              <a:cs typeface="Trebuchet MS"/>
            </a:endParaRPr>
          </a:p>
        </p:txBody>
      </p:sp>
      <p:sp>
        <p:nvSpPr>
          <p:cNvPr id="33" name="TextBox 32"/>
          <p:cNvSpPr txBox="1"/>
          <p:nvPr/>
        </p:nvSpPr>
        <p:spPr>
          <a:xfrm>
            <a:off x="1496438" y="5704764"/>
            <a:ext cx="1860770" cy="276999"/>
          </a:xfrm>
          <a:prstGeom prst="rect">
            <a:avLst/>
          </a:prstGeom>
          <a:noFill/>
        </p:spPr>
        <p:txBody>
          <a:bodyPr wrap="square" rtlCol="0">
            <a:spAutoFit/>
          </a:bodyPr>
          <a:lstStyle/>
          <a:p>
            <a:pPr algn="ctr"/>
            <a:r>
              <a:rPr lang="en-US" sz="1200" b="1" dirty="0" smtClean="0">
                <a:latin typeface="Trebuchet MS"/>
                <a:cs typeface="Trebuchet MS"/>
              </a:rPr>
              <a:t>Hot road or sand</a:t>
            </a:r>
            <a:endParaRPr lang="en-US" sz="1200" b="1" dirty="0">
              <a:latin typeface="Trebuchet MS"/>
              <a:cs typeface="Trebuchet MS"/>
            </a:endParaRPr>
          </a:p>
        </p:txBody>
      </p:sp>
      <p:sp>
        <p:nvSpPr>
          <p:cNvPr id="34" name="TextBox 33"/>
          <p:cNvSpPr txBox="1"/>
          <p:nvPr/>
        </p:nvSpPr>
        <p:spPr>
          <a:xfrm>
            <a:off x="5050899" y="4597036"/>
            <a:ext cx="1860770" cy="276999"/>
          </a:xfrm>
          <a:prstGeom prst="rect">
            <a:avLst/>
          </a:prstGeom>
          <a:noFill/>
        </p:spPr>
        <p:txBody>
          <a:bodyPr wrap="square" rtlCol="0">
            <a:spAutoFit/>
          </a:bodyPr>
          <a:lstStyle/>
          <a:p>
            <a:pPr algn="ctr"/>
            <a:r>
              <a:rPr lang="en-US" sz="1200" b="1" dirty="0">
                <a:latin typeface="Trebuchet MS"/>
                <a:cs typeface="Trebuchet MS"/>
              </a:rPr>
              <a:t>A</a:t>
            </a:r>
            <a:r>
              <a:rPr lang="en-US" sz="1200" b="1" dirty="0" smtClean="0">
                <a:latin typeface="Trebuchet MS"/>
                <a:cs typeface="Trebuchet MS"/>
              </a:rPr>
              <a:t>tmosphere</a:t>
            </a:r>
            <a:endParaRPr lang="en-US" sz="1200" b="1" dirty="0">
              <a:latin typeface="Trebuchet MS"/>
              <a:cs typeface="Trebuchet MS"/>
            </a:endParaRPr>
          </a:p>
        </p:txBody>
      </p:sp>
      <p:sp>
        <p:nvSpPr>
          <p:cNvPr id="35" name="TextBox 34"/>
          <p:cNvSpPr txBox="1"/>
          <p:nvPr/>
        </p:nvSpPr>
        <p:spPr>
          <a:xfrm>
            <a:off x="6788750" y="4356112"/>
            <a:ext cx="1860770" cy="276999"/>
          </a:xfrm>
          <a:prstGeom prst="rect">
            <a:avLst/>
          </a:prstGeom>
          <a:noFill/>
        </p:spPr>
        <p:txBody>
          <a:bodyPr wrap="square" rtlCol="0">
            <a:spAutoFit/>
          </a:bodyPr>
          <a:lstStyle/>
          <a:p>
            <a:pPr algn="ctr"/>
            <a:r>
              <a:rPr lang="en-US" sz="1200" b="1" dirty="0" smtClean="0">
                <a:latin typeface="Trebuchet MS"/>
                <a:cs typeface="Trebuchet MS"/>
              </a:rPr>
              <a:t>To apparent sun</a:t>
            </a:r>
            <a:endParaRPr lang="en-US" sz="1200" b="1" dirty="0">
              <a:latin typeface="Trebuchet MS"/>
              <a:cs typeface="Trebuchet MS"/>
            </a:endParaRPr>
          </a:p>
        </p:txBody>
      </p:sp>
      <p:sp>
        <p:nvSpPr>
          <p:cNvPr id="36" name="TextBox 35"/>
          <p:cNvSpPr txBox="1"/>
          <p:nvPr/>
        </p:nvSpPr>
        <p:spPr>
          <a:xfrm>
            <a:off x="7285437" y="4764728"/>
            <a:ext cx="1860770" cy="276999"/>
          </a:xfrm>
          <a:prstGeom prst="rect">
            <a:avLst/>
          </a:prstGeom>
          <a:noFill/>
        </p:spPr>
        <p:txBody>
          <a:bodyPr wrap="square" rtlCol="0">
            <a:spAutoFit/>
          </a:bodyPr>
          <a:lstStyle/>
          <a:p>
            <a:pPr algn="ctr"/>
            <a:r>
              <a:rPr lang="en-US" sz="1200" b="1" dirty="0" smtClean="0">
                <a:latin typeface="Trebuchet MS"/>
                <a:cs typeface="Trebuchet MS"/>
              </a:rPr>
              <a:t>Light path</a:t>
            </a:r>
            <a:endParaRPr lang="en-US" sz="1200" b="1" dirty="0">
              <a:latin typeface="Trebuchet MS"/>
              <a:cs typeface="Trebuchet MS"/>
            </a:endParaRPr>
          </a:p>
        </p:txBody>
      </p:sp>
      <p:sp>
        <p:nvSpPr>
          <p:cNvPr id="37" name="TextBox 36"/>
          <p:cNvSpPr txBox="1"/>
          <p:nvPr/>
        </p:nvSpPr>
        <p:spPr>
          <a:xfrm>
            <a:off x="7753318" y="5126604"/>
            <a:ext cx="1860770" cy="276999"/>
          </a:xfrm>
          <a:prstGeom prst="rect">
            <a:avLst/>
          </a:prstGeom>
          <a:noFill/>
        </p:spPr>
        <p:txBody>
          <a:bodyPr wrap="square" rtlCol="0">
            <a:spAutoFit/>
          </a:bodyPr>
          <a:lstStyle/>
          <a:p>
            <a:pPr algn="ctr"/>
            <a:r>
              <a:rPr lang="en-US" sz="1200" b="1" dirty="0" smtClean="0">
                <a:latin typeface="Trebuchet MS"/>
                <a:cs typeface="Trebuchet MS"/>
              </a:rPr>
              <a:t>To true sun</a:t>
            </a:r>
            <a:endParaRPr lang="en-US" sz="1200" b="1" dirty="0">
              <a:latin typeface="Trebuchet MS"/>
              <a:cs typeface="Trebuchet MS"/>
            </a:endParaRPr>
          </a:p>
        </p:txBody>
      </p:sp>
      <p:sp>
        <p:nvSpPr>
          <p:cNvPr id="38" name="TextBox 37"/>
          <p:cNvSpPr txBox="1"/>
          <p:nvPr/>
        </p:nvSpPr>
        <p:spPr>
          <a:xfrm>
            <a:off x="5493420" y="5629037"/>
            <a:ext cx="1860770" cy="276999"/>
          </a:xfrm>
          <a:prstGeom prst="rect">
            <a:avLst/>
          </a:prstGeom>
          <a:noFill/>
        </p:spPr>
        <p:txBody>
          <a:bodyPr wrap="square" rtlCol="0">
            <a:spAutoFit/>
          </a:bodyPr>
          <a:lstStyle/>
          <a:p>
            <a:pPr algn="ctr"/>
            <a:r>
              <a:rPr lang="en-US" sz="1200" b="1" dirty="0" smtClean="0">
                <a:latin typeface="Trebuchet MS"/>
                <a:cs typeface="Trebuchet MS"/>
              </a:rPr>
              <a:t>Earth</a:t>
            </a:r>
            <a:endParaRPr lang="en-US" sz="1200" b="1" dirty="0">
              <a:latin typeface="Trebuchet MS"/>
              <a:cs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1"/>
          <p:cNvSpPr>
            <a:spLocks noChangeArrowheads="1"/>
          </p:cNvSpPr>
          <p:nvPr/>
        </p:nvSpPr>
        <p:spPr bwMode="auto">
          <a:xfrm>
            <a:off x="2219513" y="333375"/>
            <a:ext cx="4716099" cy="461665"/>
          </a:xfrm>
          <a:prstGeom prst="rect">
            <a:avLst/>
          </a:prstGeom>
          <a:noFill/>
          <a:ln w="9525">
            <a:noFill/>
            <a:miter lim="800000"/>
            <a:headEnd/>
            <a:tailEnd/>
          </a:ln>
        </p:spPr>
        <p:txBody>
          <a:bodyPr wrap="none">
            <a:spAutoFit/>
          </a:bodyPr>
          <a:lstStyle/>
          <a:p>
            <a:pPr algn="ctr"/>
            <a:r>
              <a:rPr lang="en-US" sz="2400" i="1" u="sng" dirty="0" smtClean="0">
                <a:latin typeface="Trebuchet MS" pitchFamily="34" charset="0"/>
                <a:ea typeface="ＭＳ Ｐゴシック" pitchFamily="-65" charset="-128"/>
              </a:rPr>
              <a:t>Fermat’s Principle of Least Time</a:t>
            </a:r>
            <a:endParaRPr lang="en-US" sz="2400" i="1" u="sng" dirty="0">
              <a:latin typeface="Trebuchet MS" pitchFamily="34" charset="0"/>
              <a:ea typeface="ＭＳ Ｐゴシック" pitchFamily="-65" charset="-128"/>
            </a:endParaRPr>
          </a:p>
        </p:txBody>
      </p:sp>
      <p:sp>
        <p:nvSpPr>
          <p:cNvPr id="173136" name="Text Box 80"/>
          <p:cNvSpPr txBox="1">
            <a:spLocks noChangeArrowheads="1"/>
          </p:cNvSpPr>
          <p:nvPr/>
        </p:nvSpPr>
        <p:spPr bwMode="auto">
          <a:xfrm>
            <a:off x="300038" y="917912"/>
            <a:ext cx="8521990" cy="707886"/>
          </a:xfrm>
          <a:prstGeom prst="rect">
            <a:avLst/>
          </a:prstGeom>
          <a:noFill/>
          <a:ln w="9525">
            <a:noFill/>
            <a:miter lim="800000"/>
            <a:headEnd/>
            <a:tailEnd/>
          </a:ln>
          <a:effectLst/>
        </p:spPr>
        <p:txBody>
          <a:bodyPr wrap="square">
            <a:spAutoFit/>
          </a:bodyPr>
          <a:lstStyle/>
          <a:p>
            <a:r>
              <a:rPr lang="en-US" dirty="0">
                <a:latin typeface="Trebuchet MS" pitchFamily="34" charset="0"/>
              </a:rPr>
              <a:t>Fermat’s principle of minimum time argues that light will travel from one point to another along a path that requires the minimum time. </a:t>
            </a:r>
          </a:p>
        </p:txBody>
      </p:sp>
      <p:sp>
        <p:nvSpPr>
          <p:cNvPr id="173137" name="Text Box 81"/>
          <p:cNvSpPr txBox="1">
            <a:spLocks noChangeArrowheads="1"/>
          </p:cNvSpPr>
          <p:nvPr/>
        </p:nvSpPr>
        <p:spPr bwMode="auto">
          <a:xfrm>
            <a:off x="767166" y="2071627"/>
            <a:ext cx="2712574" cy="400110"/>
          </a:xfrm>
          <a:prstGeom prst="rect">
            <a:avLst/>
          </a:prstGeom>
          <a:noFill/>
          <a:ln w="9525">
            <a:noFill/>
            <a:miter lim="800000"/>
            <a:headEnd/>
            <a:tailEnd/>
          </a:ln>
          <a:effectLst/>
        </p:spPr>
        <p:txBody>
          <a:bodyPr wrap="none">
            <a:spAutoFit/>
          </a:bodyPr>
          <a:lstStyle/>
          <a:p>
            <a:r>
              <a:rPr lang="en-US" i="1" u="sng" dirty="0" smtClean="0">
                <a:latin typeface="Trebuchet MS" pitchFamily="34" charset="0"/>
              </a:rPr>
              <a:t>Applied to Reflection</a:t>
            </a:r>
            <a:endParaRPr lang="en-US" i="1" u="sng" dirty="0">
              <a:latin typeface="Trebuchet MS" pitchFamily="34" charset="0"/>
            </a:endParaRPr>
          </a:p>
        </p:txBody>
      </p:sp>
      <p:sp>
        <p:nvSpPr>
          <p:cNvPr id="173158" name="Line 102"/>
          <p:cNvSpPr>
            <a:spLocks noChangeShapeType="1"/>
          </p:cNvSpPr>
          <p:nvPr/>
        </p:nvSpPr>
        <p:spPr bwMode="auto">
          <a:xfrm>
            <a:off x="3891526" y="3693964"/>
            <a:ext cx="2291117" cy="874831"/>
          </a:xfrm>
          <a:prstGeom prst="line">
            <a:avLst/>
          </a:prstGeom>
          <a:noFill/>
          <a:ln w="19050">
            <a:solidFill>
              <a:schemeClr val="bg1">
                <a:lumMod val="50000"/>
              </a:schemeClr>
            </a:solidFill>
            <a:prstDash val="dash"/>
            <a:round/>
            <a:headEnd/>
            <a:tailEnd/>
          </a:ln>
          <a:effectLst/>
        </p:spPr>
        <p:txBody>
          <a:bodyPr/>
          <a:lstStyle/>
          <a:p>
            <a:endParaRPr lang="en-US"/>
          </a:p>
        </p:txBody>
      </p:sp>
      <p:sp>
        <p:nvSpPr>
          <p:cNvPr id="173159" name="Line 103"/>
          <p:cNvSpPr>
            <a:spLocks noChangeShapeType="1"/>
          </p:cNvSpPr>
          <p:nvPr/>
        </p:nvSpPr>
        <p:spPr bwMode="auto">
          <a:xfrm>
            <a:off x="5851807" y="3686357"/>
            <a:ext cx="330836" cy="882438"/>
          </a:xfrm>
          <a:prstGeom prst="line">
            <a:avLst/>
          </a:prstGeom>
          <a:noFill/>
          <a:ln w="19050">
            <a:solidFill>
              <a:schemeClr val="bg1">
                <a:lumMod val="50000"/>
              </a:schemeClr>
            </a:solidFill>
            <a:prstDash val="dash"/>
            <a:round/>
            <a:headEnd/>
            <a:tailEnd/>
          </a:ln>
          <a:effectLst/>
        </p:spPr>
        <p:txBody>
          <a:bodyPr/>
          <a:lstStyle/>
          <a:p>
            <a:endParaRPr lang="en-US"/>
          </a:p>
        </p:txBody>
      </p:sp>
      <p:sp>
        <p:nvSpPr>
          <p:cNvPr id="173139" name="Line 83"/>
          <p:cNvSpPr>
            <a:spLocks noChangeShapeType="1"/>
          </p:cNvSpPr>
          <p:nvPr/>
        </p:nvSpPr>
        <p:spPr bwMode="auto">
          <a:xfrm>
            <a:off x="2660940" y="3686357"/>
            <a:ext cx="3966940" cy="0"/>
          </a:xfrm>
          <a:prstGeom prst="line">
            <a:avLst/>
          </a:prstGeom>
          <a:noFill/>
          <a:ln w="19050">
            <a:solidFill>
              <a:schemeClr val="tx1"/>
            </a:solidFill>
            <a:round/>
            <a:headEnd/>
            <a:tailEnd/>
          </a:ln>
          <a:effectLst/>
        </p:spPr>
        <p:txBody>
          <a:bodyPr/>
          <a:lstStyle/>
          <a:p>
            <a:endParaRPr lang="en-US"/>
          </a:p>
        </p:txBody>
      </p:sp>
      <p:sp>
        <p:nvSpPr>
          <p:cNvPr id="173141" name="Line 85"/>
          <p:cNvSpPr>
            <a:spLocks noChangeShapeType="1"/>
          </p:cNvSpPr>
          <p:nvPr/>
        </p:nvSpPr>
        <p:spPr bwMode="auto">
          <a:xfrm>
            <a:off x="3072166" y="2819134"/>
            <a:ext cx="1542871" cy="874831"/>
          </a:xfrm>
          <a:prstGeom prst="line">
            <a:avLst/>
          </a:prstGeom>
          <a:noFill/>
          <a:ln w="19050">
            <a:solidFill>
              <a:srgbClr val="5B98D2"/>
            </a:solidFill>
            <a:round/>
            <a:headEnd/>
            <a:tailEnd/>
          </a:ln>
          <a:effectLst/>
        </p:spPr>
        <p:txBody>
          <a:bodyPr/>
          <a:lstStyle/>
          <a:p>
            <a:endParaRPr lang="en-US"/>
          </a:p>
        </p:txBody>
      </p:sp>
      <p:sp>
        <p:nvSpPr>
          <p:cNvPr id="173142" name="Line 86"/>
          <p:cNvSpPr>
            <a:spLocks noChangeShapeType="1"/>
          </p:cNvSpPr>
          <p:nvPr/>
        </p:nvSpPr>
        <p:spPr bwMode="auto">
          <a:xfrm flipV="1">
            <a:off x="4615037" y="2819134"/>
            <a:ext cx="1567606" cy="867224"/>
          </a:xfrm>
          <a:prstGeom prst="line">
            <a:avLst/>
          </a:prstGeom>
          <a:noFill/>
          <a:ln w="19050">
            <a:solidFill>
              <a:srgbClr val="5B98D2"/>
            </a:solidFill>
            <a:round/>
            <a:headEnd/>
            <a:tailEnd/>
          </a:ln>
          <a:effectLst/>
        </p:spPr>
        <p:txBody>
          <a:bodyPr/>
          <a:lstStyle/>
          <a:p>
            <a:endParaRPr lang="en-US"/>
          </a:p>
        </p:txBody>
      </p:sp>
      <p:sp>
        <p:nvSpPr>
          <p:cNvPr id="173143" name="Line 87"/>
          <p:cNvSpPr>
            <a:spLocks noChangeShapeType="1"/>
          </p:cNvSpPr>
          <p:nvPr/>
        </p:nvSpPr>
        <p:spPr bwMode="auto">
          <a:xfrm>
            <a:off x="4615037" y="3693964"/>
            <a:ext cx="1567606" cy="874831"/>
          </a:xfrm>
          <a:prstGeom prst="line">
            <a:avLst/>
          </a:prstGeom>
          <a:noFill/>
          <a:ln w="19050">
            <a:solidFill>
              <a:srgbClr val="5B98D2"/>
            </a:solidFill>
            <a:prstDash val="dash"/>
            <a:round/>
            <a:headEnd/>
            <a:tailEnd/>
          </a:ln>
          <a:effectLst/>
        </p:spPr>
        <p:txBody>
          <a:bodyPr/>
          <a:lstStyle/>
          <a:p>
            <a:endParaRPr lang="en-US"/>
          </a:p>
        </p:txBody>
      </p:sp>
      <p:sp>
        <p:nvSpPr>
          <p:cNvPr id="173144" name="Line 88"/>
          <p:cNvSpPr>
            <a:spLocks noChangeShapeType="1"/>
          </p:cNvSpPr>
          <p:nvPr/>
        </p:nvSpPr>
        <p:spPr bwMode="auto">
          <a:xfrm>
            <a:off x="3072166" y="2819134"/>
            <a:ext cx="819360" cy="867224"/>
          </a:xfrm>
          <a:prstGeom prst="line">
            <a:avLst/>
          </a:prstGeom>
          <a:noFill/>
          <a:ln w="19050">
            <a:solidFill>
              <a:schemeClr val="bg1">
                <a:lumMod val="50000"/>
              </a:schemeClr>
            </a:solidFill>
            <a:round/>
            <a:headEnd/>
            <a:tailEnd/>
          </a:ln>
          <a:effectLst/>
        </p:spPr>
        <p:txBody>
          <a:bodyPr/>
          <a:lstStyle/>
          <a:p>
            <a:endParaRPr lang="en-US"/>
          </a:p>
        </p:txBody>
      </p:sp>
      <p:sp>
        <p:nvSpPr>
          <p:cNvPr id="173145" name="Line 89"/>
          <p:cNvSpPr>
            <a:spLocks noChangeShapeType="1"/>
          </p:cNvSpPr>
          <p:nvPr/>
        </p:nvSpPr>
        <p:spPr bwMode="auto">
          <a:xfrm flipV="1">
            <a:off x="3891526" y="2819134"/>
            <a:ext cx="2291117" cy="867224"/>
          </a:xfrm>
          <a:prstGeom prst="line">
            <a:avLst/>
          </a:prstGeom>
          <a:noFill/>
          <a:ln w="19050">
            <a:solidFill>
              <a:schemeClr val="bg1">
                <a:lumMod val="50000"/>
              </a:schemeClr>
            </a:solidFill>
            <a:round/>
            <a:headEnd/>
            <a:tailEnd/>
          </a:ln>
          <a:effectLst/>
        </p:spPr>
        <p:txBody>
          <a:bodyPr/>
          <a:lstStyle/>
          <a:p>
            <a:endParaRPr lang="en-US"/>
          </a:p>
        </p:txBody>
      </p:sp>
      <p:sp>
        <p:nvSpPr>
          <p:cNvPr id="173146" name="Line 90"/>
          <p:cNvSpPr>
            <a:spLocks noChangeShapeType="1"/>
          </p:cNvSpPr>
          <p:nvPr/>
        </p:nvSpPr>
        <p:spPr bwMode="auto">
          <a:xfrm>
            <a:off x="3072166" y="2819134"/>
            <a:ext cx="2779641" cy="867224"/>
          </a:xfrm>
          <a:prstGeom prst="line">
            <a:avLst/>
          </a:prstGeom>
          <a:noFill/>
          <a:ln w="19050">
            <a:solidFill>
              <a:schemeClr val="bg1">
                <a:lumMod val="50000"/>
              </a:schemeClr>
            </a:solidFill>
            <a:round/>
            <a:headEnd/>
            <a:tailEnd/>
          </a:ln>
          <a:effectLst/>
        </p:spPr>
        <p:txBody>
          <a:bodyPr/>
          <a:lstStyle/>
          <a:p>
            <a:endParaRPr lang="en-US"/>
          </a:p>
        </p:txBody>
      </p:sp>
      <p:sp>
        <p:nvSpPr>
          <p:cNvPr id="173147" name="Line 91"/>
          <p:cNvSpPr>
            <a:spLocks noChangeShapeType="1"/>
          </p:cNvSpPr>
          <p:nvPr/>
        </p:nvSpPr>
        <p:spPr bwMode="auto">
          <a:xfrm flipV="1">
            <a:off x="5851807" y="2819134"/>
            <a:ext cx="330836" cy="867224"/>
          </a:xfrm>
          <a:prstGeom prst="line">
            <a:avLst/>
          </a:prstGeom>
          <a:noFill/>
          <a:ln w="19050">
            <a:solidFill>
              <a:schemeClr val="bg1">
                <a:lumMod val="50000"/>
              </a:schemeClr>
            </a:solidFill>
            <a:round/>
            <a:headEnd/>
            <a:tailEnd/>
          </a:ln>
          <a:effectLst/>
        </p:spPr>
        <p:txBody>
          <a:bodyPr/>
          <a:lstStyle/>
          <a:p>
            <a:endParaRPr lang="en-US"/>
          </a:p>
        </p:txBody>
      </p:sp>
      <p:sp>
        <p:nvSpPr>
          <p:cNvPr id="173149" name="Text Box 93"/>
          <p:cNvSpPr txBox="1">
            <a:spLocks noChangeArrowheads="1"/>
          </p:cNvSpPr>
          <p:nvPr/>
        </p:nvSpPr>
        <p:spPr bwMode="auto">
          <a:xfrm>
            <a:off x="6039855" y="4375947"/>
            <a:ext cx="531811" cy="633935"/>
          </a:xfrm>
          <a:prstGeom prst="rect">
            <a:avLst/>
          </a:prstGeom>
          <a:noFill/>
          <a:ln w="9525">
            <a:noFill/>
            <a:miter lim="800000"/>
            <a:headEnd/>
            <a:tailEnd/>
          </a:ln>
          <a:effectLst/>
        </p:spPr>
        <p:txBody>
          <a:bodyPr wrap="none">
            <a:spAutoFit/>
          </a:bodyPr>
          <a:lstStyle/>
          <a:p>
            <a:r>
              <a:rPr lang="en-US">
                <a:cs typeface="Arial" pitchFamily="34" charset="0"/>
              </a:rPr>
              <a:t>•</a:t>
            </a:r>
          </a:p>
        </p:txBody>
      </p:sp>
      <p:sp>
        <p:nvSpPr>
          <p:cNvPr id="173151" name="Text Box 95"/>
          <p:cNvSpPr txBox="1">
            <a:spLocks noChangeArrowheads="1"/>
          </p:cNvSpPr>
          <p:nvPr/>
        </p:nvSpPr>
        <p:spPr bwMode="auto">
          <a:xfrm>
            <a:off x="2545979" y="2765350"/>
            <a:ext cx="689499" cy="633935"/>
          </a:xfrm>
          <a:prstGeom prst="rect">
            <a:avLst/>
          </a:prstGeom>
          <a:noFill/>
          <a:ln w="9525">
            <a:noFill/>
            <a:miter lim="800000"/>
            <a:headEnd/>
            <a:tailEnd/>
          </a:ln>
          <a:effectLst/>
        </p:spPr>
        <p:txBody>
          <a:bodyPr wrap="none">
            <a:spAutoFit/>
          </a:bodyPr>
          <a:lstStyle/>
          <a:p>
            <a:r>
              <a:rPr lang="en-US"/>
              <a:t>A</a:t>
            </a:r>
          </a:p>
        </p:txBody>
      </p:sp>
      <p:sp>
        <p:nvSpPr>
          <p:cNvPr id="173152" name="Text Box 96"/>
          <p:cNvSpPr txBox="1">
            <a:spLocks noChangeArrowheads="1"/>
          </p:cNvSpPr>
          <p:nvPr/>
        </p:nvSpPr>
        <p:spPr bwMode="auto">
          <a:xfrm>
            <a:off x="6300088" y="2750136"/>
            <a:ext cx="689499" cy="633935"/>
          </a:xfrm>
          <a:prstGeom prst="rect">
            <a:avLst/>
          </a:prstGeom>
          <a:noFill/>
          <a:ln w="9525">
            <a:noFill/>
            <a:miter lim="800000"/>
            <a:headEnd/>
            <a:tailEnd/>
          </a:ln>
          <a:effectLst/>
        </p:spPr>
        <p:txBody>
          <a:bodyPr wrap="none">
            <a:spAutoFit/>
          </a:bodyPr>
          <a:lstStyle/>
          <a:p>
            <a:r>
              <a:rPr lang="en-US"/>
              <a:t>B</a:t>
            </a:r>
            <a:endParaRPr lang="en-US" b="1"/>
          </a:p>
        </p:txBody>
      </p:sp>
      <p:sp>
        <p:nvSpPr>
          <p:cNvPr id="173153" name="Text Box 97"/>
          <p:cNvSpPr txBox="1">
            <a:spLocks noChangeArrowheads="1"/>
          </p:cNvSpPr>
          <p:nvPr/>
        </p:nvSpPr>
        <p:spPr bwMode="auto">
          <a:xfrm>
            <a:off x="6284117" y="4241552"/>
            <a:ext cx="825544" cy="633935"/>
          </a:xfrm>
          <a:prstGeom prst="rect">
            <a:avLst/>
          </a:prstGeom>
          <a:noFill/>
          <a:ln w="9525">
            <a:noFill/>
            <a:miter lim="800000"/>
            <a:headEnd/>
            <a:tailEnd/>
          </a:ln>
          <a:effectLst/>
        </p:spPr>
        <p:txBody>
          <a:bodyPr wrap="none">
            <a:spAutoFit/>
          </a:bodyPr>
          <a:lstStyle/>
          <a:p>
            <a:r>
              <a:rPr lang="en-US"/>
              <a:t>B</a:t>
            </a:r>
            <a:r>
              <a:rPr lang="en-US" b="1"/>
              <a:t>’</a:t>
            </a:r>
          </a:p>
        </p:txBody>
      </p:sp>
      <p:sp>
        <p:nvSpPr>
          <p:cNvPr id="173148" name="Text Box 92"/>
          <p:cNvSpPr txBox="1">
            <a:spLocks noChangeArrowheads="1"/>
          </p:cNvSpPr>
          <p:nvPr/>
        </p:nvSpPr>
        <p:spPr bwMode="auto">
          <a:xfrm>
            <a:off x="6052734" y="2600527"/>
            <a:ext cx="531811" cy="633935"/>
          </a:xfrm>
          <a:prstGeom prst="rect">
            <a:avLst/>
          </a:prstGeom>
          <a:noFill/>
          <a:ln w="9525">
            <a:noFill/>
            <a:miter lim="800000"/>
            <a:headEnd/>
            <a:tailEnd/>
          </a:ln>
          <a:effectLst/>
        </p:spPr>
        <p:txBody>
          <a:bodyPr wrap="none">
            <a:spAutoFit/>
          </a:bodyPr>
          <a:lstStyle/>
          <a:p>
            <a:r>
              <a:rPr lang="en-US">
                <a:cs typeface="Arial" pitchFamily="34" charset="0"/>
              </a:rPr>
              <a:t>•</a:t>
            </a:r>
          </a:p>
        </p:txBody>
      </p:sp>
      <p:sp>
        <p:nvSpPr>
          <p:cNvPr id="173150" name="Text Box 94"/>
          <p:cNvSpPr txBox="1">
            <a:spLocks noChangeArrowheads="1"/>
          </p:cNvSpPr>
          <p:nvPr/>
        </p:nvSpPr>
        <p:spPr bwMode="auto">
          <a:xfrm>
            <a:off x="2947929" y="2600527"/>
            <a:ext cx="531811" cy="633935"/>
          </a:xfrm>
          <a:prstGeom prst="rect">
            <a:avLst/>
          </a:prstGeom>
          <a:noFill/>
          <a:ln w="9525">
            <a:noFill/>
            <a:miter lim="800000"/>
            <a:headEnd/>
            <a:tailEnd/>
          </a:ln>
          <a:effectLst/>
        </p:spPr>
        <p:txBody>
          <a:bodyPr wrap="none">
            <a:spAutoFit/>
          </a:bodyPr>
          <a:lstStyle/>
          <a:p>
            <a:r>
              <a:rPr lang="en-US">
                <a:cs typeface="Arial" pitchFamily="34" charset="0"/>
              </a:rPr>
              <a:t>•</a:t>
            </a:r>
          </a:p>
        </p:txBody>
      </p:sp>
      <p:sp>
        <p:nvSpPr>
          <p:cNvPr id="173156" name="Text Box 100"/>
          <p:cNvSpPr txBox="1">
            <a:spLocks noChangeArrowheads="1"/>
          </p:cNvSpPr>
          <p:nvPr/>
        </p:nvSpPr>
        <p:spPr bwMode="auto">
          <a:xfrm>
            <a:off x="738188" y="5563673"/>
            <a:ext cx="8083840" cy="830997"/>
          </a:xfrm>
          <a:prstGeom prst="rect">
            <a:avLst/>
          </a:prstGeom>
          <a:noFill/>
          <a:ln w="9525">
            <a:noFill/>
            <a:miter lim="800000"/>
            <a:headEnd/>
            <a:tailEnd/>
          </a:ln>
          <a:effectLst/>
        </p:spPr>
        <p:txBody>
          <a:bodyPr wrap="square">
            <a:spAutoFit/>
          </a:bodyPr>
          <a:lstStyle/>
          <a:p>
            <a:r>
              <a:rPr lang="en-US" sz="1600" i="1" dirty="0">
                <a:latin typeface="Trebuchet MS" pitchFamily="34" charset="0"/>
              </a:rPr>
              <a:t>Since it is straight, the blue path is the shortest path from A to B’.  So, the blue path is also the shortest reflecting path to B since it images the path to B’.  For the blue path, the</a:t>
            </a:r>
            <a:r>
              <a:rPr lang="en-US" sz="1600" i="1" dirty="0" smtClean="0">
                <a:latin typeface="Trebuchet MS" pitchFamily="34" charset="0"/>
              </a:rPr>
              <a:t> incidence </a:t>
            </a:r>
            <a:r>
              <a:rPr lang="en-US" sz="1600" i="1" dirty="0">
                <a:latin typeface="Trebuchet MS" pitchFamily="34" charset="0"/>
              </a:rPr>
              <a:t>and reflection angles equal.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1"/>
          <p:cNvSpPr>
            <a:spLocks noChangeArrowheads="1"/>
          </p:cNvSpPr>
          <p:nvPr/>
        </p:nvSpPr>
        <p:spPr bwMode="auto">
          <a:xfrm>
            <a:off x="2219513" y="333375"/>
            <a:ext cx="4716099" cy="461665"/>
          </a:xfrm>
          <a:prstGeom prst="rect">
            <a:avLst/>
          </a:prstGeom>
          <a:noFill/>
          <a:ln w="9525">
            <a:noFill/>
            <a:miter lim="800000"/>
            <a:headEnd/>
            <a:tailEnd/>
          </a:ln>
        </p:spPr>
        <p:txBody>
          <a:bodyPr wrap="none">
            <a:spAutoFit/>
          </a:bodyPr>
          <a:lstStyle/>
          <a:p>
            <a:pPr algn="ctr"/>
            <a:r>
              <a:rPr lang="en-US" sz="2400" i="1" u="sng" dirty="0" smtClean="0">
                <a:latin typeface="Trebuchet MS" pitchFamily="34" charset="0"/>
                <a:ea typeface="ＭＳ Ｐゴシック" pitchFamily="-65" charset="-128"/>
              </a:rPr>
              <a:t>Fermat’s Principle of Least Time</a:t>
            </a:r>
            <a:endParaRPr lang="en-US" sz="2400" i="1" u="sng" dirty="0">
              <a:latin typeface="Trebuchet MS" pitchFamily="34" charset="0"/>
              <a:ea typeface="ＭＳ Ｐゴシック" pitchFamily="-65" charset="-128"/>
            </a:endParaRPr>
          </a:p>
        </p:txBody>
      </p:sp>
      <p:sp>
        <p:nvSpPr>
          <p:cNvPr id="173138" name="Text Box 82"/>
          <p:cNvSpPr txBox="1">
            <a:spLocks noChangeArrowheads="1"/>
          </p:cNvSpPr>
          <p:nvPr/>
        </p:nvSpPr>
        <p:spPr bwMode="auto">
          <a:xfrm>
            <a:off x="4223198" y="968238"/>
            <a:ext cx="1398140" cy="400110"/>
          </a:xfrm>
          <a:prstGeom prst="rect">
            <a:avLst/>
          </a:prstGeom>
          <a:noFill/>
          <a:ln w="9525">
            <a:noFill/>
            <a:miter lim="800000"/>
            <a:headEnd/>
            <a:tailEnd/>
          </a:ln>
          <a:effectLst/>
        </p:spPr>
        <p:txBody>
          <a:bodyPr wrap="none">
            <a:spAutoFit/>
          </a:bodyPr>
          <a:lstStyle/>
          <a:p>
            <a:r>
              <a:rPr lang="en-US" i="1">
                <a:latin typeface="Trebuchet MS" pitchFamily="34" charset="0"/>
              </a:rPr>
              <a:t>Refraction</a:t>
            </a:r>
          </a:p>
        </p:txBody>
      </p:sp>
      <p:sp>
        <p:nvSpPr>
          <p:cNvPr id="173161" name="Text Box 105"/>
          <p:cNvSpPr txBox="1">
            <a:spLocks noChangeArrowheads="1"/>
          </p:cNvSpPr>
          <p:nvPr/>
        </p:nvSpPr>
        <p:spPr bwMode="auto">
          <a:xfrm>
            <a:off x="528034" y="4119894"/>
            <a:ext cx="8229600" cy="2492990"/>
          </a:xfrm>
          <a:prstGeom prst="rect">
            <a:avLst/>
          </a:prstGeom>
          <a:noFill/>
          <a:ln w="9525">
            <a:noFill/>
            <a:miter lim="800000"/>
            <a:headEnd/>
            <a:tailEnd/>
          </a:ln>
          <a:effectLst/>
        </p:spPr>
        <p:txBody>
          <a:bodyPr wrap="square">
            <a:spAutoFit/>
          </a:bodyPr>
          <a:lstStyle/>
          <a:p>
            <a:pPr>
              <a:spcAft>
                <a:spcPct val="75000"/>
              </a:spcAft>
            </a:pPr>
            <a:r>
              <a:rPr lang="en-US" sz="1600" dirty="0">
                <a:latin typeface="Trebuchet MS"/>
                <a:cs typeface="Trebuchet MS"/>
              </a:rPr>
              <a:t>The time </a:t>
            </a:r>
            <a:r>
              <a:rPr lang="en-US" sz="1600" b="1" dirty="0">
                <a:latin typeface="Trebuchet MS"/>
                <a:cs typeface="Trebuchet MS"/>
              </a:rPr>
              <a:t> </a:t>
            </a:r>
            <a:r>
              <a:rPr lang="en-US" sz="1600" b="1" dirty="0" smtClean="0">
                <a:latin typeface="Trebuchet MS"/>
                <a:cs typeface="Trebuchet MS"/>
              </a:rPr>
              <a:t>   </a:t>
            </a:r>
            <a:r>
              <a:rPr lang="en-US" sz="1600" dirty="0" smtClean="0">
                <a:latin typeface="Trebuchet MS"/>
                <a:cs typeface="Trebuchet MS"/>
              </a:rPr>
              <a:t>require </a:t>
            </a:r>
            <a:r>
              <a:rPr lang="en-US" sz="1600" dirty="0">
                <a:latin typeface="Trebuchet MS"/>
                <a:cs typeface="Trebuchet MS"/>
              </a:rPr>
              <a:t>for light to travel from A to B is given by</a:t>
            </a:r>
          </a:p>
          <a:p>
            <a:pPr>
              <a:spcAft>
                <a:spcPct val="75000"/>
              </a:spcAft>
            </a:pPr>
            <a:r>
              <a:rPr lang="en-US" sz="1600" b="1" dirty="0" smtClean="0">
                <a:latin typeface="Trebuchet MS"/>
                <a:cs typeface="Trebuchet MS"/>
              </a:rPr>
              <a:t>	</a:t>
            </a:r>
          </a:p>
          <a:p>
            <a:pPr>
              <a:spcAft>
                <a:spcPct val="75000"/>
              </a:spcAft>
            </a:pPr>
            <a:endParaRPr lang="en-US" sz="1600" b="1" dirty="0" smtClean="0">
              <a:latin typeface="Trebuchet MS"/>
              <a:cs typeface="Trebuchet MS"/>
            </a:endParaRPr>
          </a:p>
          <a:p>
            <a:pPr>
              <a:spcAft>
                <a:spcPct val="75000"/>
              </a:spcAft>
            </a:pPr>
            <a:r>
              <a:rPr lang="en-US" sz="1600" dirty="0" smtClean="0">
                <a:latin typeface="Trebuchet MS"/>
                <a:cs typeface="Trebuchet MS"/>
              </a:rPr>
              <a:t>From                     , </a:t>
            </a:r>
            <a:r>
              <a:rPr lang="en-US" sz="1600" dirty="0">
                <a:latin typeface="Trebuchet MS"/>
                <a:cs typeface="Trebuchet MS"/>
              </a:rPr>
              <a:t>it follows that</a:t>
            </a:r>
          </a:p>
          <a:p>
            <a:pPr>
              <a:spcAft>
                <a:spcPct val="75000"/>
              </a:spcAft>
            </a:pPr>
            <a:r>
              <a:rPr lang="en-US" sz="1600" dirty="0" smtClean="0">
                <a:latin typeface="Trebuchet MS"/>
                <a:cs typeface="Trebuchet MS"/>
              </a:rPr>
              <a:t>	</a:t>
            </a:r>
          </a:p>
          <a:p>
            <a:pPr>
              <a:spcAft>
                <a:spcPct val="75000"/>
              </a:spcAft>
            </a:pPr>
            <a:r>
              <a:rPr lang="en-US" sz="1600" dirty="0" smtClean="0">
                <a:latin typeface="Trebuchet MS"/>
                <a:cs typeface="Trebuchet MS"/>
              </a:rPr>
              <a:t>					</a:t>
            </a:r>
            <a:endParaRPr lang="el-GR" sz="1600" baseline="-25000" dirty="0">
              <a:latin typeface="Trebuchet MS"/>
              <a:cs typeface="Trebuchet MS"/>
            </a:endParaRPr>
          </a:p>
        </p:txBody>
      </p:sp>
      <p:sp>
        <p:nvSpPr>
          <p:cNvPr id="173163" name="Line 107"/>
          <p:cNvSpPr>
            <a:spLocks noChangeShapeType="1"/>
          </p:cNvSpPr>
          <p:nvPr/>
        </p:nvSpPr>
        <p:spPr bwMode="auto">
          <a:xfrm>
            <a:off x="1380535" y="3005566"/>
            <a:ext cx="6501006" cy="0"/>
          </a:xfrm>
          <a:prstGeom prst="line">
            <a:avLst/>
          </a:prstGeom>
          <a:noFill/>
          <a:ln w="38100">
            <a:solidFill>
              <a:schemeClr val="tx1"/>
            </a:solidFill>
            <a:round/>
            <a:headEnd/>
            <a:tailEnd/>
          </a:ln>
          <a:effectLst/>
        </p:spPr>
        <p:txBody>
          <a:bodyPr/>
          <a:lstStyle/>
          <a:p>
            <a:endParaRPr lang="en-US">
              <a:latin typeface="Trebuchet MS"/>
              <a:cs typeface="Trebuchet MS"/>
            </a:endParaRPr>
          </a:p>
        </p:txBody>
      </p:sp>
      <p:sp>
        <p:nvSpPr>
          <p:cNvPr id="173164" name="Line 108"/>
          <p:cNvSpPr>
            <a:spLocks noChangeShapeType="1"/>
          </p:cNvSpPr>
          <p:nvPr/>
        </p:nvSpPr>
        <p:spPr bwMode="auto">
          <a:xfrm>
            <a:off x="1947308" y="1925392"/>
            <a:ext cx="1681553" cy="1060360"/>
          </a:xfrm>
          <a:prstGeom prst="line">
            <a:avLst/>
          </a:prstGeom>
          <a:noFill/>
          <a:ln w="28575">
            <a:solidFill>
              <a:schemeClr val="bg1">
                <a:lumMod val="65000"/>
              </a:schemeClr>
            </a:solidFill>
            <a:round/>
            <a:headEnd type="none" w="med" len="med"/>
            <a:tailEnd type="arrow" w="med" len="med"/>
          </a:ln>
          <a:effectLst/>
        </p:spPr>
        <p:txBody>
          <a:bodyPr/>
          <a:lstStyle/>
          <a:p>
            <a:endParaRPr lang="en-US">
              <a:latin typeface="Trebuchet MS"/>
              <a:cs typeface="Trebuchet MS"/>
            </a:endParaRPr>
          </a:p>
        </p:txBody>
      </p:sp>
      <p:sp>
        <p:nvSpPr>
          <p:cNvPr id="173165" name="Line 109"/>
          <p:cNvSpPr>
            <a:spLocks noChangeShapeType="1"/>
          </p:cNvSpPr>
          <p:nvPr/>
        </p:nvSpPr>
        <p:spPr bwMode="auto">
          <a:xfrm>
            <a:off x="3628862" y="3005566"/>
            <a:ext cx="3648370" cy="1101143"/>
          </a:xfrm>
          <a:prstGeom prst="line">
            <a:avLst/>
          </a:prstGeom>
          <a:noFill/>
          <a:ln w="28575">
            <a:solidFill>
              <a:srgbClr val="5B98D2"/>
            </a:solidFill>
            <a:round/>
            <a:headEnd type="none" w="med" len="med"/>
            <a:tailEnd type="arrow" w="med" len="med"/>
          </a:ln>
          <a:effectLst/>
        </p:spPr>
        <p:txBody>
          <a:bodyPr/>
          <a:lstStyle/>
          <a:p>
            <a:endParaRPr lang="en-US">
              <a:latin typeface="Trebuchet MS"/>
              <a:cs typeface="Trebuchet MS"/>
            </a:endParaRPr>
          </a:p>
        </p:txBody>
      </p:sp>
      <p:sp>
        <p:nvSpPr>
          <p:cNvPr id="173166" name="Line 110"/>
          <p:cNvSpPr>
            <a:spLocks noChangeShapeType="1"/>
          </p:cNvSpPr>
          <p:nvPr/>
        </p:nvSpPr>
        <p:spPr bwMode="auto">
          <a:xfrm>
            <a:off x="3625108" y="1964029"/>
            <a:ext cx="3753" cy="2142680"/>
          </a:xfrm>
          <a:prstGeom prst="line">
            <a:avLst/>
          </a:prstGeom>
          <a:noFill/>
          <a:ln w="19050">
            <a:solidFill>
              <a:schemeClr val="tx1"/>
            </a:solidFill>
            <a:prstDash val="sysDot"/>
            <a:round/>
            <a:headEnd/>
            <a:tailEnd/>
          </a:ln>
          <a:effectLst/>
        </p:spPr>
        <p:txBody>
          <a:bodyPr/>
          <a:lstStyle/>
          <a:p>
            <a:endParaRPr lang="en-US">
              <a:latin typeface="Trebuchet MS"/>
              <a:cs typeface="Trebuchet MS"/>
            </a:endParaRPr>
          </a:p>
        </p:txBody>
      </p:sp>
      <p:sp>
        <p:nvSpPr>
          <p:cNvPr id="173167" name="Text Box 111"/>
          <p:cNvSpPr txBox="1">
            <a:spLocks noChangeArrowheads="1"/>
          </p:cNvSpPr>
          <p:nvPr/>
        </p:nvSpPr>
        <p:spPr bwMode="auto">
          <a:xfrm>
            <a:off x="7147619" y="3931031"/>
            <a:ext cx="319168" cy="400110"/>
          </a:xfrm>
          <a:prstGeom prst="rect">
            <a:avLst/>
          </a:prstGeom>
          <a:noFill/>
          <a:ln w="19050">
            <a:noFill/>
            <a:miter lim="800000"/>
            <a:headEnd/>
            <a:tailEnd/>
          </a:ln>
          <a:effectLst/>
        </p:spPr>
        <p:txBody>
          <a:bodyPr wrap="none">
            <a:spAutoFit/>
          </a:bodyPr>
          <a:lstStyle/>
          <a:p>
            <a:r>
              <a:rPr lang="en-US" b="1">
                <a:latin typeface="Trebuchet MS"/>
                <a:cs typeface="Trebuchet MS"/>
              </a:rPr>
              <a:t>•</a:t>
            </a:r>
          </a:p>
        </p:txBody>
      </p:sp>
      <p:sp>
        <p:nvSpPr>
          <p:cNvPr id="173169" name="Text Box 113"/>
          <p:cNvSpPr txBox="1">
            <a:spLocks noChangeArrowheads="1"/>
          </p:cNvSpPr>
          <p:nvPr/>
        </p:nvSpPr>
        <p:spPr bwMode="auto">
          <a:xfrm>
            <a:off x="1782295" y="1675907"/>
            <a:ext cx="319168" cy="400110"/>
          </a:xfrm>
          <a:prstGeom prst="rect">
            <a:avLst/>
          </a:prstGeom>
          <a:noFill/>
          <a:ln w="19050">
            <a:noFill/>
            <a:miter lim="800000"/>
            <a:headEnd/>
            <a:tailEnd/>
          </a:ln>
          <a:effectLst/>
        </p:spPr>
        <p:txBody>
          <a:bodyPr wrap="none">
            <a:spAutoFit/>
          </a:bodyPr>
          <a:lstStyle/>
          <a:p>
            <a:r>
              <a:rPr lang="en-US" b="1">
                <a:latin typeface="Trebuchet MS"/>
                <a:cs typeface="Trebuchet MS"/>
              </a:rPr>
              <a:t>•</a:t>
            </a:r>
          </a:p>
        </p:txBody>
      </p:sp>
      <p:sp>
        <p:nvSpPr>
          <p:cNvPr id="173170" name="Line 114"/>
          <p:cNvSpPr>
            <a:spLocks noChangeShapeType="1"/>
          </p:cNvSpPr>
          <p:nvPr/>
        </p:nvSpPr>
        <p:spPr bwMode="auto">
          <a:xfrm>
            <a:off x="1947308" y="3360065"/>
            <a:ext cx="5318663" cy="0"/>
          </a:xfrm>
          <a:prstGeom prst="line">
            <a:avLst/>
          </a:prstGeom>
          <a:noFill/>
          <a:ln w="19050">
            <a:solidFill>
              <a:schemeClr val="tx1"/>
            </a:solidFill>
            <a:round/>
            <a:headEnd type="arrow" w="med" len="med"/>
            <a:tailEnd type="arrow" w="med" len="med"/>
          </a:ln>
          <a:effectLst/>
        </p:spPr>
        <p:txBody>
          <a:bodyPr/>
          <a:lstStyle/>
          <a:p>
            <a:endParaRPr lang="en-US">
              <a:latin typeface="Trebuchet MS"/>
              <a:cs typeface="Trebuchet MS"/>
            </a:endParaRPr>
          </a:p>
        </p:txBody>
      </p:sp>
      <p:sp>
        <p:nvSpPr>
          <p:cNvPr id="173172" name="Line 116"/>
          <p:cNvSpPr>
            <a:spLocks noChangeShapeType="1"/>
          </p:cNvSpPr>
          <p:nvPr/>
        </p:nvSpPr>
        <p:spPr bwMode="auto">
          <a:xfrm>
            <a:off x="1943555" y="3723976"/>
            <a:ext cx="1685307" cy="0"/>
          </a:xfrm>
          <a:prstGeom prst="line">
            <a:avLst/>
          </a:prstGeom>
          <a:noFill/>
          <a:ln w="19050">
            <a:solidFill>
              <a:schemeClr val="tx1"/>
            </a:solidFill>
            <a:round/>
            <a:headEnd type="arrow"/>
            <a:tailEnd type="arrow" w="med" len="med"/>
          </a:ln>
          <a:effectLst/>
        </p:spPr>
        <p:txBody>
          <a:bodyPr/>
          <a:lstStyle/>
          <a:p>
            <a:endParaRPr lang="en-US">
              <a:latin typeface="Trebuchet MS"/>
              <a:cs typeface="Trebuchet MS"/>
            </a:endParaRPr>
          </a:p>
        </p:txBody>
      </p:sp>
      <p:sp>
        <p:nvSpPr>
          <p:cNvPr id="173175" name="Text Box 119"/>
          <p:cNvSpPr txBox="1">
            <a:spLocks noChangeArrowheads="1"/>
          </p:cNvSpPr>
          <p:nvPr/>
        </p:nvSpPr>
        <p:spPr bwMode="auto">
          <a:xfrm>
            <a:off x="1433590" y="1631325"/>
            <a:ext cx="325730" cy="400110"/>
          </a:xfrm>
          <a:prstGeom prst="rect">
            <a:avLst/>
          </a:prstGeom>
          <a:noFill/>
          <a:ln w="19050">
            <a:noFill/>
            <a:miter lim="800000"/>
            <a:headEnd/>
            <a:tailEnd/>
          </a:ln>
          <a:effectLst/>
        </p:spPr>
        <p:txBody>
          <a:bodyPr wrap="none">
            <a:spAutoFit/>
          </a:bodyPr>
          <a:lstStyle/>
          <a:p>
            <a:r>
              <a:rPr lang="en-US" dirty="0">
                <a:latin typeface="Trebuchet MS"/>
                <a:cs typeface="Trebuchet MS"/>
              </a:rPr>
              <a:t>A</a:t>
            </a:r>
          </a:p>
        </p:txBody>
      </p:sp>
      <p:sp>
        <p:nvSpPr>
          <p:cNvPr id="173176" name="Text Box 120"/>
          <p:cNvSpPr txBox="1">
            <a:spLocks noChangeArrowheads="1"/>
          </p:cNvSpPr>
          <p:nvPr/>
        </p:nvSpPr>
        <p:spPr bwMode="auto">
          <a:xfrm>
            <a:off x="7426683" y="3960566"/>
            <a:ext cx="329813" cy="400110"/>
          </a:xfrm>
          <a:prstGeom prst="rect">
            <a:avLst/>
          </a:prstGeom>
          <a:noFill/>
          <a:ln w="19050">
            <a:noFill/>
            <a:miter lim="800000"/>
            <a:headEnd/>
            <a:tailEnd/>
          </a:ln>
          <a:effectLst/>
        </p:spPr>
        <p:txBody>
          <a:bodyPr wrap="none">
            <a:spAutoFit/>
          </a:bodyPr>
          <a:lstStyle/>
          <a:p>
            <a:r>
              <a:rPr lang="en-US" dirty="0">
                <a:latin typeface="Trebuchet MS"/>
                <a:cs typeface="Trebuchet MS"/>
              </a:rPr>
              <a:t>B</a:t>
            </a:r>
          </a:p>
        </p:txBody>
      </p:sp>
      <p:sp>
        <p:nvSpPr>
          <p:cNvPr id="173177" name="Line 121"/>
          <p:cNvSpPr>
            <a:spLocks noChangeShapeType="1"/>
          </p:cNvSpPr>
          <p:nvPr/>
        </p:nvSpPr>
        <p:spPr bwMode="auto">
          <a:xfrm>
            <a:off x="1912732" y="1885600"/>
            <a:ext cx="0" cy="1119966"/>
          </a:xfrm>
          <a:prstGeom prst="line">
            <a:avLst/>
          </a:prstGeom>
          <a:noFill/>
          <a:ln w="19050">
            <a:solidFill>
              <a:schemeClr val="tx1"/>
            </a:solidFill>
            <a:round/>
            <a:headEnd type="arrow" w="med" len="med"/>
            <a:tailEnd type="arrow"/>
          </a:ln>
          <a:effectLst/>
        </p:spPr>
        <p:txBody>
          <a:bodyPr/>
          <a:lstStyle/>
          <a:p>
            <a:endParaRPr lang="en-US">
              <a:latin typeface="Trebuchet MS"/>
              <a:cs typeface="Trebuchet MS"/>
            </a:endParaRPr>
          </a:p>
        </p:txBody>
      </p:sp>
      <p:sp>
        <p:nvSpPr>
          <p:cNvPr id="173179" name="Line 123"/>
          <p:cNvSpPr>
            <a:spLocks noChangeShapeType="1"/>
          </p:cNvSpPr>
          <p:nvPr/>
        </p:nvSpPr>
        <p:spPr bwMode="auto">
          <a:xfrm>
            <a:off x="7265971" y="3005566"/>
            <a:ext cx="0" cy="1119966"/>
          </a:xfrm>
          <a:prstGeom prst="line">
            <a:avLst/>
          </a:prstGeom>
          <a:noFill/>
          <a:ln w="19050">
            <a:solidFill>
              <a:schemeClr val="tx1"/>
            </a:solidFill>
            <a:round/>
            <a:headEnd type="arrow"/>
            <a:tailEnd type="arrow" w="med" len="med"/>
          </a:ln>
          <a:effectLst/>
        </p:spPr>
        <p:txBody>
          <a:bodyPr/>
          <a:lstStyle/>
          <a:p>
            <a:endParaRPr lang="en-US">
              <a:latin typeface="Trebuchet MS"/>
              <a:cs typeface="Trebuchet MS"/>
            </a:endParaRPr>
          </a:p>
        </p:txBody>
      </p:sp>
      <p:pic>
        <p:nvPicPr>
          <p:cNvPr id="2" name="Picture 1" descr="latex-image-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0100" y="4550807"/>
            <a:ext cx="3387696" cy="532352"/>
          </a:xfrm>
          <a:prstGeom prst="rect">
            <a:avLst/>
          </a:prstGeom>
        </p:spPr>
      </p:pic>
      <p:pic>
        <p:nvPicPr>
          <p:cNvPr id="3" name="Picture 2"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0" y="2336800"/>
            <a:ext cx="215900" cy="177800"/>
          </a:xfrm>
          <a:prstGeom prst="rect">
            <a:avLst/>
          </a:prstGeom>
        </p:spPr>
      </p:pic>
      <p:pic>
        <p:nvPicPr>
          <p:cNvPr id="4" name="Picture 3"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150" y="3790950"/>
            <a:ext cx="241300" cy="165100"/>
          </a:xfrm>
          <a:prstGeom prst="rect">
            <a:avLst/>
          </a:prstGeom>
        </p:spPr>
      </p:pic>
      <p:pic>
        <p:nvPicPr>
          <p:cNvPr id="5" name="Picture 4"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9650" y="3568700"/>
            <a:ext cx="215900" cy="177800"/>
          </a:xfrm>
          <a:prstGeom prst="rect">
            <a:avLst/>
          </a:prstGeom>
        </p:spPr>
      </p:pic>
      <p:pic>
        <p:nvPicPr>
          <p:cNvPr id="6" name="Picture 5"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1338" y="3048000"/>
            <a:ext cx="165100" cy="190500"/>
          </a:xfrm>
          <a:prstGeom prst="rect">
            <a:avLst/>
          </a:prstGeom>
        </p:spPr>
      </p:pic>
      <p:pic>
        <p:nvPicPr>
          <p:cNvPr id="7" name="Picture 6" descr="latex-image-1.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3850" y="4284107"/>
            <a:ext cx="88900" cy="177800"/>
          </a:xfrm>
          <a:prstGeom prst="rect">
            <a:avLst/>
          </a:prstGeom>
        </p:spPr>
      </p:pic>
      <p:pic>
        <p:nvPicPr>
          <p:cNvPr id="8" name="Picture 7" descr="latex-image-1.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350" y="5445109"/>
            <a:ext cx="1193800" cy="266700"/>
          </a:xfrm>
          <a:prstGeom prst="rect">
            <a:avLst/>
          </a:prstGeom>
        </p:spPr>
      </p:pic>
      <p:pic>
        <p:nvPicPr>
          <p:cNvPr id="9" name="Picture 8" descr="latex-image-1.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7308" y="5749909"/>
            <a:ext cx="3733800" cy="571500"/>
          </a:xfrm>
          <a:prstGeom prst="rect">
            <a:avLst/>
          </a:prstGeom>
        </p:spPr>
      </p:pic>
      <p:pic>
        <p:nvPicPr>
          <p:cNvPr id="10" name="Picture 9" descr="latex-image-1.pd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2377" y="2192872"/>
            <a:ext cx="3365500" cy="279400"/>
          </a:xfrm>
          <a:prstGeom prst="rect">
            <a:avLst/>
          </a:prstGeom>
        </p:spPr>
      </p:pic>
      <p:sp>
        <p:nvSpPr>
          <p:cNvPr id="30" name="Rectangle 5"/>
          <p:cNvSpPr>
            <a:spLocks noChangeArrowheads="1"/>
          </p:cNvSpPr>
          <p:nvPr/>
        </p:nvSpPr>
        <p:spPr bwMode="auto">
          <a:xfrm>
            <a:off x="5089196" y="2018422"/>
            <a:ext cx="3526470" cy="628567"/>
          </a:xfrm>
          <a:prstGeom prst="rect">
            <a:avLst/>
          </a:prstGeom>
          <a:noFill/>
          <a:ln w="28575" cmpd="sng">
            <a:solidFill>
              <a:srgbClr val="0066FF"/>
            </a:solidFill>
            <a:miter lim="800000"/>
            <a:headEnd/>
            <a:tailEnd/>
          </a:ln>
        </p:spPr>
        <p:txBody>
          <a:bodyPr wrap="none" anchor="ctr">
            <a:prstTxWarp prst="textNoShape">
              <a:avLst/>
            </a:prstTxWarp>
          </a:bodyPr>
          <a:lstStyle/>
          <a:p>
            <a:pPr algn="ctr"/>
            <a:endParaRPr lang="en-US">
              <a:latin typeface="Arial" pitchFamily="84" charset="0"/>
            </a:endParaRPr>
          </a:p>
        </p:txBody>
      </p:sp>
    </p:spTree>
  </p:cSld>
  <p:clrMapOvr>
    <a:masterClrMapping/>
  </p:clrMapOvr>
  <p:timing>
    <p:tnLst>
      <p:par>
        <p:cTn id="1" dur="indefinite" restart="never" nodeType="tmRoot"/>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00033" name="Rectangle 2"/>
          <p:cNvSpPr>
            <a:spLocks noChangeArrowheads="1"/>
          </p:cNvSpPr>
          <p:nvPr/>
        </p:nvSpPr>
        <p:spPr bwMode="auto">
          <a:xfrm>
            <a:off x="2301875" y="371475"/>
            <a:ext cx="4537075" cy="379413"/>
          </a:xfrm>
          <a:prstGeom prst="rect">
            <a:avLst/>
          </a:prstGeom>
          <a:noFill/>
          <a:ln w="9525">
            <a:noFill/>
            <a:miter lim="800000"/>
            <a:headEnd/>
            <a:tailEnd/>
          </a:ln>
        </p:spPr>
        <p:txBody>
          <a:bodyPr anchor="ctr">
            <a:prstTxWarp prst="textNoShape">
              <a:avLst/>
            </a:prstTxWarp>
          </a:bodyPr>
          <a:lstStyle/>
          <a:p>
            <a:pPr algn="ctr"/>
            <a:r>
              <a:rPr i="1" lang="en-US" u="sng">
                <a:solidFill>
                  <a:schemeClr val="tx2"/>
                </a:solidFill>
              </a:rPr>
              <a:t>Total Internal Reflection</a:t>
            </a:r>
          </a:p>
        </p:txBody>
      </p:sp>
      <p:sp>
        <p:nvSpPr>
          <p:cNvPr id="300034" name="Rectangle 3"/>
          <p:cNvSpPr>
            <a:spLocks noChangeArrowheads="1"/>
          </p:cNvSpPr>
          <p:nvPr/>
        </p:nvSpPr>
        <p:spPr bwMode="auto">
          <a:xfrm>
            <a:off x="76200" y="1371600"/>
            <a:ext cx="5638800" cy="3095625"/>
          </a:xfrm>
          <a:prstGeom prst="rect">
            <a:avLst/>
          </a:prstGeom>
          <a:noFill/>
          <a:ln w="9525">
            <a:noFill/>
            <a:miter lim="800000"/>
            <a:headEnd/>
            <a:tailEnd/>
          </a:ln>
        </p:spPr>
        <p:txBody>
          <a:bodyPr>
            <a:prstTxWarp prst="textNoShape">
              <a:avLst/>
            </a:prstTxWarp>
          </a:bodyPr>
          <a:lstStyle/>
          <a:p>
            <a:pPr algn="ctr">
              <a:spcBef>
                <a:spcPct val="20000"/>
              </a:spcBef>
              <a:spcAft>
                <a:spcPct val="50000"/>
              </a:spcAft>
            </a:pPr>
            <a:r>
              <a:rPr dirty="0" lang="en-US" sz="1800">
                <a:latin typeface="Trebuchet MS"/>
                <a:cs typeface="Trebuchet MS"/>
              </a:rPr>
              <a:t>Beyond the critical angle</a:t>
            </a:r>
            <a:r>
              <a:rPr dirty="0" lang="en-US" smtClean="0" sz="1800">
                <a:latin typeface="Trebuchet MS"/>
                <a:cs typeface="Trebuchet MS"/>
              </a:rPr>
              <a:t>, </a:t>
            </a:r>
            <a:r>
              <a:rPr dirty="0" i="1" lang="en-US" sz="1800">
                <a:latin typeface="Trebuchet MS"/>
                <a:cs typeface="Trebuchet MS"/>
                <a:sym charset="2" pitchFamily="84" typeface="Symbol"/>
              </a:rPr>
              <a:t> </a:t>
            </a:r>
            <a:r>
              <a:rPr dirty="0" i="1" lang="en-US" smtClean="0" sz="1800">
                <a:latin typeface="Trebuchet MS"/>
                <a:cs typeface="Trebuchet MS"/>
                <a:sym charset="2" pitchFamily="84" typeface="Symbol"/>
              </a:rPr>
              <a:t>   </a:t>
            </a:r>
            <a:r>
              <a:rPr dirty="0" lang="en-US" smtClean="0" sz="1800">
                <a:latin typeface="Trebuchet MS"/>
                <a:cs typeface="Trebuchet MS"/>
                <a:sym charset="2" pitchFamily="84" typeface="Symbol"/>
              </a:rPr>
              <a:t>,</a:t>
            </a:r>
            <a:r>
              <a:rPr dirty="0" lang="en-US" smtClean="0" sz="1800">
                <a:latin typeface="Trebuchet MS"/>
                <a:cs typeface="Trebuchet MS"/>
              </a:rPr>
              <a:t> </a:t>
            </a:r>
            <a:r>
              <a:rPr dirty="0" lang="en-US" sz="1800">
                <a:latin typeface="Trebuchet MS"/>
                <a:cs typeface="Trebuchet MS"/>
              </a:rPr>
              <a:t>a ray within the higher index medium cannot escape at shallower angles</a:t>
            </a:r>
          </a:p>
          <a:p>
            <a:pPr algn="ctr">
              <a:spcBef>
                <a:spcPct val="20000"/>
              </a:spcBef>
              <a:spcAft>
                <a:spcPct val="50000"/>
              </a:spcAft>
            </a:pPr>
            <a:r>
              <a:rPr dirty="0" lang="en-US" smtClean="0" sz="1800">
                <a:latin typeface="Trebuchet MS"/>
                <a:cs typeface="Trebuchet MS"/>
                <a:sym charset="2" pitchFamily="84" typeface="Symbol"/>
              </a:rPr>
              <a:t>	</a:t>
            </a:r>
          </a:p>
          <a:p>
            <a:pPr algn="ctr">
              <a:spcBef>
                <a:spcPct val="20000"/>
              </a:spcBef>
              <a:spcAft>
                <a:spcPct val="50000"/>
              </a:spcAft>
            </a:pPr>
            <a:r>
              <a:rPr dirty="0" lang="en-US" smtClean="0" sz="1800">
                <a:latin typeface="Trebuchet MS"/>
                <a:cs typeface="Trebuchet MS"/>
              </a:rPr>
              <a:t>For </a:t>
            </a:r>
            <a:r>
              <a:rPr dirty="0" lang="en-US" sz="1800">
                <a:latin typeface="Trebuchet MS"/>
                <a:cs typeface="Trebuchet MS"/>
              </a:rPr>
              <a:t>glass, the critical internal angle is 42°</a:t>
            </a:r>
          </a:p>
          <a:p>
            <a:pPr algn="ctr">
              <a:spcBef>
                <a:spcPct val="20000"/>
              </a:spcBef>
              <a:spcAft>
                <a:spcPct val="50000"/>
              </a:spcAft>
            </a:pPr>
            <a:r>
              <a:rPr dirty="0" lang="en-US" sz="1800">
                <a:latin typeface="Trebuchet MS"/>
                <a:cs typeface="Trebuchet MS"/>
              </a:rPr>
              <a:t>For water, it is 49</a:t>
            </a:r>
            <a:r>
              <a:rPr dirty="0" lang="en-US" smtClean="0" sz="1800">
                <a:latin typeface="Trebuchet MS"/>
                <a:cs typeface="Trebuchet MS"/>
              </a:rPr>
              <a:t>°</a:t>
            </a:r>
            <a:endParaRPr dirty="0" lang="en-US" sz="1800">
              <a:latin typeface="Trebuchet MS"/>
              <a:cs typeface="Trebuchet MS"/>
            </a:endParaRPr>
          </a:p>
        </p:txBody>
      </p:sp>
      <p:sp>
        <p:nvSpPr>
          <p:cNvPr id="300038" name="Rectangle 5"/>
          <p:cNvSpPr>
            <a:spLocks noChangeArrowheads="1"/>
          </p:cNvSpPr>
          <p:nvPr/>
        </p:nvSpPr>
        <p:spPr bwMode="auto">
          <a:xfrm>
            <a:off x="1259632" y="4769346"/>
            <a:ext cx="6629400" cy="1752600"/>
          </a:xfrm>
          <a:prstGeom prst="rect">
            <a:avLst/>
          </a:prstGeom>
          <a:solidFill>
            <a:srgbClr val="99CCFF"/>
          </a:solidFill>
          <a:ln w="9525">
            <a:solidFill>
              <a:schemeClr val="tx1"/>
            </a:solidFill>
            <a:miter lim="800000"/>
            <a:headEnd/>
            <a:tailEnd/>
          </a:ln>
        </p:spPr>
        <p:txBody>
          <a:bodyPr anchor="ctr" wrap="none">
            <a:prstTxWarp prst="textNoShape">
              <a:avLst/>
            </a:prstTxWarp>
          </a:bodyPr>
          <a:lstStyle/>
          <a:p>
            <a:pPr algn="ctr"/>
            <a:endParaRPr lang="en-US">
              <a:latin charset="0" pitchFamily="84" typeface="Arial"/>
            </a:endParaRPr>
          </a:p>
        </p:txBody>
      </p:sp>
      <p:sp>
        <p:nvSpPr>
          <p:cNvPr id="300041" name="Line 8"/>
          <p:cNvSpPr>
            <a:spLocks noChangeShapeType="1"/>
          </p:cNvSpPr>
          <p:nvPr/>
        </p:nvSpPr>
        <p:spPr bwMode="auto">
          <a:xfrm flipV="1">
            <a:off x="4536232" y="4420096"/>
            <a:ext cx="0" cy="1873250"/>
          </a:xfrm>
          <a:prstGeom prst="line">
            <a:avLst/>
          </a:prstGeom>
          <a:noFill/>
          <a:ln w="9525">
            <a:solidFill>
              <a:srgbClr val="000000"/>
            </a:solidFill>
            <a:prstDash val="dash"/>
            <a:round/>
            <a:headEnd/>
            <a:tailEnd/>
          </a:ln>
        </p:spPr>
        <p:txBody>
          <a:bodyPr>
            <a:prstTxWarp prst="textNoShape">
              <a:avLst/>
            </a:prstTxWarp>
          </a:bodyPr>
          <a:lstStyle/>
          <a:p>
            <a:endParaRPr lang="en-US"/>
          </a:p>
        </p:txBody>
      </p:sp>
      <p:grpSp>
        <p:nvGrpSpPr>
          <p:cNvPr id="300042" name="Group 9"/>
          <p:cNvGrpSpPr>
            <a:grpSpLocks/>
          </p:cNvGrpSpPr>
          <p:nvPr/>
        </p:nvGrpSpPr>
        <p:grpSpPr bwMode="auto">
          <a:xfrm>
            <a:off x="1475532" y="4705846"/>
            <a:ext cx="4279900" cy="1587500"/>
            <a:chOff x="904" y="2744"/>
            <a:chExt cx="2696" cy="1000"/>
          </a:xfrm>
        </p:grpSpPr>
        <p:sp>
          <p:nvSpPr>
            <p:cNvPr id="300049" name="Line 10"/>
            <p:cNvSpPr>
              <a:spLocks noChangeShapeType="1"/>
            </p:cNvSpPr>
            <p:nvPr/>
          </p:nvSpPr>
          <p:spPr bwMode="auto">
            <a:xfrm>
              <a:off x="2832" y="2784"/>
              <a:ext cx="768" cy="960"/>
            </a:xfrm>
            <a:prstGeom prst="line">
              <a:avLst/>
            </a:prstGeom>
            <a:noFill/>
            <a:ln w="28575">
              <a:solidFill>
                <a:schemeClr val="accent2"/>
              </a:solidFill>
              <a:round/>
              <a:headEnd/>
              <a:tailEnd len="med" type="triangle" w="med"/>
            </a:ln>
          </p:spPr>
          <p:txBody>
            <a:bodyPr>
              <a:prstTxWarp prst="textNoShape">
                <a:avLst/>
              </a:prstTxWarp>
            </a:bodyPr>
            <a:lstStyle/>
            <a:p>
              <a:endParaRPr lang="en-US"/>
            </a:p>
          </p:txBody>
        </p:sp>
        <p:sp>
          <p:nvSpPr>
            <p:cNvPr id="300050" name="Freeform 11"/>
            <p:cNvSpPr>
              <a:spLocks/>
            </p:cNvSpPr>
            <p:nvPr/>
          </p:nvSpPr>
          <p:spPr bwMode="auto">
            <a:xfrm>
              <a:off x="904" y="2744"/>
              <a:ext cx="1928" cy="40"/>
            </a:xfrm>
            <a:custGeom>
              <a:avLst/>
              <a:gdLst>
                <a:gd fmla="*/ 0 w 1928" name="T0"/>
                <a:gd fmla="*/ 0 h 40" name="T1"/>
                <a:gd fmla="*/ 1928 w 1928" name="T2"/>
                <a:gd fmla="*/ 40 h 40" name="T3"/>
                <a:gd fmla="*/ 0 60000 65536" name="T4"/>
                <a:gd fmla="*/ 0 60000 65536" name="T5"/>
                <a:gd fmla="*/ 0 w 1928" name="T6"/>
                <a:gd fmla="*/ 0 h 40" name="T7"/>
                <a:gd fmla="*/ 1928 w 1928" name="T8"/>
                <a:gd fmla="*/ 40 h 40" name="T9"/>
              </a:gdLst>
              <a:ahLst/>
              <a:cxnLst>
                <a:cxn ang="T4">
                  <a:pos x="T0" y="T1"/>
                </a:cxn>
                <a:cxn ang="T5">
                  <a:pos x="T2" y="T3"/>
                </a:cxn>
              </a:cxnLst>
              <a:rect b="T9" l="T6" r="T8" t="T7"/>
              <a:pathLst>
                <a:path h="40" w="1928">
                  <a:moveTo>
                    <a:pt x="0" y="0"/>
                  </a:moveTo>
                  <a:lnTo>
                    <a:pt x="1928" y="40"/>
                  </a:lnTo>
                </a:path>
              </a:pathLst>
            </a:custGeom>
            <a:noFill/>
            <a:ln w="28575">
              <a:solidFill>
                <a:schemeClr val="accent2"/>
              </a:solidFill>
              <a:round/>
              <a:headEnd/>
              <a:tailEnd/>
            </a:ln>
          </p:spPr>
          <p:txBody>
            <a:bodyPr>
              <a:prstTxWarp prst="textNoShape">
                <a:avLst/>
              </a:prstTxWarp>
            </a:bodyPr>
            <a:lstStyle/>
            <a:p>
              <a:endParaRPr lang="en-US" sz="1800">
                <a:latin charset="0" pitchFamily="84" typeface="Arial"/>
              </a:endParaRPr>
            </a:p>
          </p:txBody>
        </p:sp>
      </p:grpSp>
      <p:sp>
        <p:nvSpPr>
          <p:cNvPr id="300043" name="Text Box 12"/>
          <p:cNvSpPr txBox="1">
            <a:spLocks noChangeArrowheads="1"/>
          </p:cNvSpPr>
          <p:nvPr/>
        </p:nvSpPr>
        <p:spPr bwMode="auto">
          <a:xfrm>
            <a:off x="4529882" y="5226546"/>
            <a:ext cx="588963"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latin typeface="Trebuchet MS"/>
                <a:cs typeface="Trebuchet MS"/>
              </a:rPr>
              <a:t>42°</a:t>
            </a:r>
          </a:p>
        </p:txBody>
      </p:sp>
      <p:sp>
        <p:nvSpPr>
          <p:cNvPr id="300044" name="Text Box 13"/>
          <p:cNvSpPr txBox="1">
            <a:spLocks noChangeArrowheads="1"/>
          </p:cNvSpPr>
          <p:nvPr/>
        </p:nvSpPr>
        <p:spPr bwMode="auto">
          <a:xfrm>
            <a:off x="1335832" y="4426446"/>
            <a:ext cx="3049588" cy="338138"/>
          </a:xfrm>
          <a:prstGeom prst="rect">
            <a:avLst/>
          </a:prstGeom>
          <a:noFill/>
          <a:ln w="9525">
            <a:noFill/>
            <a:miter lim="800000"/>
            <a:headEnd/>
            <a:tailEnd/>
          </a:ln>
        </p:spPr>
        <p:txBody>
          <a:bodyPr wrap="none">
            <a:prstTxWarp prst="textNoShape">
              <a:avLst/>
            </a:prstTxWarp>
            <a:spAutoFit/>
          </a:bodyPr>
          <a:lstStyle/>
          <a:p>
            <a:r>
              <a:rPr b="1" dirty="0" lang="en-US" smtClean="0" sz="1600">
                <a:latin typeface="Trebuchet MS"/>
                <a:cs typeface="Trebuchet MS"/>
              </a:rPr>
              <a:t>INCOMING RAY HUGS SURFACE</a:t>
            </a:r>
            <a:endParaRPr b="1" dirty="0" lang="en-US" sz="1600">
              <a:latin typeface="Trebuchet MS"/>
              <a:cs typeface="Trebuchet MS"/>
            </a:endParaRPr>
          </a:p>
        </p:txBody>
      </p:sp>
      <p:grpSp>
        <p:nvGrpSpPr>
          <p:cNvPr id="300045" name="Group 14"/>
          <p:cNvGrpSpPr>
            <a:grpSpLocks/>
          </p:cNvGrpSpPr>
          <p:nvPr/>
        </p:nvGrpSpPr>
        <p:grpSpPr bwMode="auto">
          <a:xfrm>
            <a:off x="2097832" y="4769346"/>
            <a:ext cx="4876800" cy="1371600"/>
            <a:chOff x="1296" y="2784"/>
            <a:chExt cx="3072" cy="864"/>
          </a:xfrm>
        </p:grpSpPr>
        <p:sp>
          <p:nvSpPr>
            <p:cNvPr id="300046" name="Line 15"/>
            <p:cNvSpPr>
              <a:spLocks noChangeShapeType="1"/>
            </p:cNvSpPr>
            <p:nvPr/>
          </p:nvSpPr>
          <p:spPr bwMode="auto">
            <a:xfrm flipV="1">
              <a:off x="1296" y="3216"/>
              <a:ext cx="768" cy="432"/>
            </a:xfrm>
            <a:prstGeom prst="line">
              <a:avLst/>
            </a:prstGeom>
            <a:noFill/>
            <a:ln w="28575">
              <a:solidFill>
                <a:schemeClr val="accent2"/>
              </a:solidFill>
              <a:prstDash val="sysDot"/>
              <a:round/>
              <a:headEnd/>
              <a:tailEnd len="med" type="triangle" w="med"/>
            </a:ln>
          </p:spPr>
          <p:txBody>
            <a:bodyPr>
              <a:prstTxWarp prst="textNoShape">
                <a:avLst/>
              </a:prstTxWarp>
            </a:bodyPr>
            <a:lstStyle/>
            <a:p>
              <a:endParaRPr lang="en-US"/>
            </a:p>
          </p:txBody>
        </p:sp>
        <p:sp>
          <p:nvSpPr>
            <p:cNvPr id="300047" name="Line 16"/>
            <p:cNvSpPr>
              <a:spLocks noChangeShapeType="1"/>
            </p:cNvSpPr>
            <p:nvPr/>
          </p:nvSpPr>
          <p:spPr bwMode="auto">
            <a:xfrm flipV="1">
              <a:off x="1296" y="2784"/>
              <a:ext cx="1536" cy="864"/>
            </a:xfrm>
            <a:prstGeom prst="line">
              <a:avLst/>
            </a:prstGeom>
            <a:noFill/>
            <a:ln w="28575">
              <a:solidFill>
                <a:schemeClr val="accent2"/>
              </a:solidFill>
              <a:prstDash val="sysDot"/>
              <a:round/>
              <a:headEnd/>
              <a:tailEnd/>
            </a:ln>
          </p:spPr>
          <p:txBody>
            <a:bodyPr>
              <a:prstTxWarp prst="textNoShape">
                <a:avLst/>
              </a:prstTxWarp>
            </a:bodyPr>
            <a:lstStyle/>
            <a:p>
              <a:endParaRPr lang="en-US"/>
            </a:p>
          </p:txBody>
        </p:sp>
        <p:sp>
          <p:nvSpPr>
            <p:cNvPr id="300048" name="Line 17"/>
            <p:cNvSpPr>
              <a:spLocks noChangeShapeType="1"/>
            </p:cNvSpPr>
            <p:nvPr/>
          </p:nvSpPr>
          <p:spPr bwMode="auto">
            <a:xfrm flipH="1" flipV="1">
              <a:off x="2832" y="2784"/>
              <a:ext cx="1536" cy="864"/>
            </a:xfrm>
            <a:prstGeom prst="line">
              <a:avLst/>
            </a:prstGeom>
            <a:noFill/>
            <a:ln w="28575">
              <a:solidFill>
                <a:schemeClr val="accent2"/>
              </a:solidFill>
              <a:prstDash val="sysDot"/>
              <a:round/>
              <a:headEnd len="med" type="triangle" w="med"/>
              <a:tailEnd/>
            </a:ln>
          </p:spPr>
          <p:txBody>
            <a:bodyPr>
              <a:prstTxWarp prst="textNoShape">
                <a:avLst/>
              </a:prstTxWarp>
            </a:bodyPr>
            <a:lstStyle/>
            <a:p>
              <a:endParaRPr lang="en-US"/>
            </a:p>
          </p:txBody>
        </p:sp>
      </p:grpSp>
      <p:pic>
        <p:nvPicPr>
          <p:cNvPr descr="fish-reflection" id="285714" name="Picture 18"/>
          <p:cNvPicPr>
            <a:picLocks noChangeArrowheads="1" noChangeAspect="1"/>
          </p:cNvPicPr>
          <p:nvPr/>
        </p:nvPicPr>
        <p:blipFill>
          <a:blip cstate="print" r:embed="rId2"/>
          <a:stretch>
            <a:fillRect/>
          </a:stretch>
        </p:blipFill>
        <p:spPr bwMode="auto">
          <a:xfrm>
            <a:off x="5791200" y="1139825"/>
            <a:ext cx="3276600" cy="2736850"/>
          </a:xfrm>
          <a:prstGeom prst="rect">
            <a:avLst/>
          </a:prstGeom>
          <a:noFill/>
          <a:ln w="9525">
            <a:noFill/>
            <a:miter lim="800000"/>
            <a:headEnd/>
            <a:tailEnd/>
          </a:ln>
        </p:spPr>
      </p:pic>
      <p:sp>
        <p:nvSpPr>
          <p:cNvPr id="300037" name="Text Box 19"/>
          <p:cNvSpPr txBox="1">
            <a:spLocks noChangeArrowheads="1"/>
          </p:cNvSpPr>
          <p:nvPr/>
        </p:nvSpPr>
        <p:spPr bwMode="auto">
          <a:xfrm>
            <a:off x="6019800" y="2209800"/>
            <a:ext cx="2874605" cy="338554"/>
          </a:xfrm>
          <a:prstGeom prst="rect">
            <a:avLst/>
          </a:prstGeom>
          <a:noFill/>
          <a:ln w="9525">
            <a:noFill/>
            <a:miter lim="800000"/>
            <a:headEnd/>
            <a:tailEnd/>
          </a:ln>
        </p:spPr>
        <p:txBody>
          <a:bodyPr wrap="none">
            <a:prstTxWarp prst="textNoShape">
              <a:avLst/>
            </a:prstTxWarp>
            <a:spAutoFit/>
          </a:bodyPr>
          <a:lstStyle/>
          <a:p>
            <a:pPr algn="ctr"/>
            <a:r>
              <a:rPr dirty="0" lang="en-US" sz="1600">
                <a:solidFill>
                  <a:schemeClr val="bg1"/>
                </a:solidFill>
                <a:latin typeface="Trebuchet MS"/>
                <a:cs typeface="Trebuchet MS"/>
              </a:rPr>
              <a:t>TOTAL INTERNAL REFLECTION</a:t>
            </a:r>
          </a:p>
        </p:txBody>
      </p:sp>
      <p:sp>
        <p:nvSpPr>
          <p:cNvPr id="20" name="Text Box 2"/>
          <p:cNvSpPr txBox="1">
            <a:spLocks noChangeArrowheads="1"/>
          </p:cNvSpPr>
          <p:nvPr/>
        </p:nvSpPr>
        <p:spPr bwMode="auto">
          <a:xfrm>
            <a:off x="6516216" y="3861048"/>
            <a:ext cx="221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Helvetica"/>
                <a:ea charset="0" typeface="ＭＳ Ｐゴシック"/>
                <a:cs charset="0" typeface="ＭＳ Ｐゴシック"/>
              </a:defRPr>
            </a:lvl1pPr>
            <a:lvl2pPr eaLnBrk="0" hangingPunct="0" indent="-285750" marL="742950">
              <a:defRPr sz="2400">
                <a:solidFill>
                  <a:schemeClr val="tx1"/>
                </a:solidFill>
                <a:latin charset="0" typeface="Helvetica"/>
                <a:ea charset="0" typeface="ＭＳ Ｐゴシック"/>
              </a:defRPr>
            </a:lvl2pPr>
            <a:lvl3pPr eaLnBrk="0" hangingPunct="0" indent="-228600" marL="1143000">
              <a:defRPr sz="2400">
                <a:solidFill>
                  <a:schemeClr val="tx1"/>
                </a:solidFill>
                <a:latin charset="0" typeface="Helvetica"/>
                <a:ea charset="0" typeface="ＭＳ Ｐゴシック"/>
              </a:defRPr>
            </a:lvl3pPr>
            <a:lvl4pPr eaLnBrk="0" hangingPunct="0" indent="-228600" marL="1600200">
              <a:defRPr sz="2400">
                <a:solidFill>
                  <a:schemeClr val="tx1"/>
                </a:solidFill>
                <a:latin charset="0" typeface="Helvetica"/>
                <a:ea charset="0" typeface="ＭＳ Ｐゴシック"/>
              </a:defRPr>
            </a:lvl4pPr>
            <a:lvl5pPr eaLnBrk="0" hangingPunct="0" indent="-228600" marL="2057400">
              <a:defRPr sz="2400">
                <a:solidFill>
                  <a:schemeClr val="tx1"/>
                </a:solidFill>
                <a:latin charset="0" typeface="Helvetica"/>
                <a:ea charset="0" typeface="ＭＳ Ｐゴシック"/>
              </a:defRPr>
            </a:lvl5pPr>
            <a:lvl6pPr eaLnBrk="0" fontAlgn="base" hangingPunct="0" indent="-228600" marL="2514600">
              <a:spcBef>
                <a:spcPct val="0"/>
              </a:spcBef>
              <a:spcAft>
                <a:spcPct val="0"/>
              </a:spcAft>
              <a:defRPr sz="2400">
                <a:solidFill>
                  <a:schemeClr val="tx1"/>
                </a:solidFill>
                <a:latin charset="0" typeface="Helvetica"/>
                <a:ea charset="0" typeface="ＭＳ Ｐゴシック"/>
              </a:defRPr>
            </a:lvl6pPr>
            <a:lvl7pPr eaLnBrk="0" fontAlgn="base" hangingPunct="0" indent="-228600" marL="2971800">
              <a:spcBef>
                <a:spcPct val="0"/>
              </a:spcBef>
              <a:spcAft>
                <a:spcPct val="0"/>
              </a:spcAft>
              <a:defRPr sz="2400">
                <a:solidFill>
                  <a:schemeClr val="tx1"/>
                </a:solidFill>
                <a:latin charset="0" typeface="Helvetica"/>
                <a:ea charset="0" typeface="ＭＳ Ｐゴシック"/>
              </a:defRPr>
            </a:lvl7pPr>
            <a:lvl8pPr eaLnBrk="0" fontAlgn="base" hangingPunct="0" indent="-228600" marL="3429000">
              <a:spcBef>
                <a:spcPct val="0"/>
              </a:spcBef>
              <a:spcAft>
                <a:spcPct val="0"/>
              </a:spcAft>
              <a:defRPr sz="2400">
                <a:solidFill>
                  <a:schemeClr val="tx1"/>
                </a:solidFill>
                <a:latin charset="0" typeface="Helvetica"/>
                <a:ea charset="0" typeface="ＭＳ Ｐゴシック"/>
              </a:defRPr>
            </a:lvl8pPr>
            <a:lvl9pPr eaLnBrk="0" fontAlgn="base" hangingPunct="0" indent="-228600" marL="3886200">
              <a:spcBef>
                <a:spcPct val="0"/>
              </a:spcBef>
              <a:spcAft>
                <a:spcPct val="0"/>
              </a:spcAft>
              <a:defRPr sz="2400">
                <a:solidFill>
                  <a:schemeClr val="tx1"/>
                </a:solidFill>
                <a:latin charset="0" typeface="Helvetica"/>
                <a:ea charset="0" typeface="ＭＳ Ｐゴシック"/>
              </a:defRPr>
            </a:lvl9pPr>
          </a:lstStyle>
          <a:p>
            <a:pPr eaLnBrk="1" hangingPunct="1"/>
            <a:r>
              <a:rPr dirty="0" lang="en-US" sz="1200">
                <a:latin charset="0" typeface="Trebuchet MS"/>
              </a:rPr>
              <a:t>Image is in the public domain</a:t>
            </a:r>
          </a:p>
        </p:txBody>
      </p:sp>
      <p:pic>
        <p:nvPicPr>
          <p:cNvPr descr="latex-image-1.pdf" id="2" name="Picture 1"/>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6516216" y="4437112"/>
            <a:ext cx="1080120" cy="265876"/>
          </a:xfrm>
          <a:prstGeom prst="rect">
            <a:avLst/>
          </a:prstGeom>
        </p:spPr>
      </p:pic>
      <p:pic>
        <p:nvPicPr>
          <p:cNvPr descr="latex-image-1.pdf" id="3" name="Picture 2"/>
          <p:cNvPicPr>
            <a:picLocks noChangeAspect="1"/>
          </p:cNvPicPr>
          <p:nvPr/>
        </p:nvPicPr>
        <p:blipFill>
          <a:blip cstate="print" r:embed="rId4">
            <a:extLst>
              <a:ext uri="{28A0092B-C50C-407E-A947-70E740481C1C}">
                <a14:useLocalDpi xmlns:a14="http://schemas.microsoft.com/office/drawing/2010/main" val="0"/>
              </a:ext>
            </a:extLst>
          </a:blip>
          <a:stretch>
            <a:fillRect/>
          </a:stretch>
        </p:blipFill>
        <p:spPr>
          <a:xfrm>
            <a:off x="6516216" y="4869160"/>
            <a:ext cx="1098498" cy="270399"/>
          </a:xfrm>
          <a:prstGeom prst="rect">
            <a:avLst/>
          </a:prstGeom>
        </p:spPr>
      </p:pic>
      <p:pic>
        <p:nvPicPr>
          <p:cNvPr descr="latex-image-1.pdf" id="4" name="Picture 3"/>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a:off x="3275856" y="1484784"/>
            <a:ext cx="190500" cy="203200"/>
          </a:xfrm>
          <a:prstGeom prst="rect">
            <a:avLst/>
          </a:prstGeom>
        </p:spPr>
      </p:pic>
      <p:pic>
        <p:nvPicPr>
          <p:cNvPr descr="latex-image-1.pdf" id="5" name="Picture 4"/>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683568" y="2374326"/>
            <a:ext cx="2232248" cy="249762"/>
          </a:xfrm>
          <a:prstGeom prst="rect">
            <a:avLst/>
          </a:prstGeom>
        </p:spPr>
      </p:pic>
      <p:pic>
        <p:nvPicPr>
          <p:cNvPr descr="latex-image-1.pdf" id="6" name="Picture 5"/>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3203848" y="2348880"/>
            <a:ext cx="1961361" cy="288032"/>
          </a:xfrm>
          <a:prstGeom prst="rect">
            <a:avLst/>
          </a:prstGeom>
        </p:spPr>
      </p:pic>
    </p:spTree>
    <p:extLst>
      <p:ext uri="{BB962C8B-B14F-4D97-AF65-F5344CB8AC3E}">
        <p14:creationId xmlns:p14="http://schemas.microsoft.com/office/powerpoint/2010/main" val="25724704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85714"/>
                                        </p:tgtEl>
                                        <p:attrNameLst>
                                          <p:attrName>style.visibility</p:attrName>
                                        </p:attrNameLst>
                                      </p:cBhvr>
                                      <p:to>
                                        <p:strVal val="visible"/>
                                      </p:to>
                                    </p:set>
                                    <p:animEffect filter="blinds(horizontal)" transition="in">
                                      <p:cBhvr>
                                        <p:cTn dur="500" id="7"/>
                                        <p:tgtEl>
                                          <p:spTgt spid="2857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4"/>
          <p:cNvSpPr>
            <a:spLocks noChangeArrowheads="1"/>
          </p:cNvSpPr>
          <p:nvPr/>
        </p:nvSpPr>
        <p:spPr bwMode="auto">
          <a:xfrm>
            <a:off x="3095625" y="333375"/>
            <a:ext cx="294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u="sng">
                <a:latin typeface="Trebuchet MS" charset="0"/>
              </a:rPr>
              <a:t>Snell</a:t>
            </a:r>
            <a:r>
              <a:rPr lang="ja-JP" altLang="en-US" sz="2400" i="1" u="sng">
                <a:latin typeface="Trebuchet MS" charset="0"/>
              </a:rPr>
              <a:t>’</a:t>
            </a:r>
            <a:r>
              <a:rPr lang="en-US" altLang="ja-JP" sz="2400" i="1" u="sng">
                <a:latin typeface="Trebuchet MS" charset="0"/>
              </a:rPr>
              <a:t>s Law Diagram</a:t>
            </a:r>
            <a:endParaRPr lang="en-US" sz="2400" i="1" u="sng">
              <a:latin typeface="Trebuchet MS" charset="0"/>
            </a:endParaRPr>
          </a:p>
        </p:txBody>
      </p:sp>
      <p:sp>
        <p:nvSpPr>
          <p:cNvPr id="41" name="Text Box 6"/>
          <p:cNvSpPr txBox="1">
            <a:spLocks noChangeArrowheads="1"/>
          </p:cNvSpPr>
          <p:nvPr/>
        </p:nvSpPr>
        <p:spPr bwMode="auto">
          <a:xfrm>
            <a:off x="1806575" y="1028700"/>
            <a:ext cx="408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rebuchet MS" charset="0"/>
              </a:rPr>
              <a:t>Tangential E field is continuous </a:t>
            </a:r>
            <a:r>
              <a:rPr lang="en-US"/>
              <a:t>…</a:t>
            </a:r>
          </a:p>
        </p:txBody>
      </p:sp>
      <p:pic>
        <p:nvPicPr>
          <p:cNvPr id="42" name="Picture 1" descr="latex-image-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75" y="10668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438400"/>
            <a:ext cx="42037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2514600"/>
            <a:ext cx="42037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4"/>
          <p:cNvSpPr>
            <a:spLocks noChangeArrowheads="1"/>
          </p:cNvSpPr>
          <p:nvPr/>
        </p:nvSpPr>
        <p:spPr bwMode="auto">
          <a:xfrm>
            <a:off x="1752600" y="6400800"/>
            <a:ext cx="228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6" name="Group 16"/>
          <p:cNvGrpSpPr>
            <a:grpSpLocks/>
          </p:cNvGrpSpPr>
          <p:nvPr/>
        </p:nvGrpSpPr>
        <p:grpSpPr bwMode="auto">
          <a:xfrm>
            <a:off x="3927475" y="5638800"/>
            <a:ext cx="873125" cy="704850"/>
            <a:chOff x="178" y="428"/>
            <a:chExt cx="550" cy="444"/>
          </a:xfrm>
        </p:grpSpPr>
        <p:sp>
          <p:nvSpPr>
            <p:cNvPr id="47" name="Line 17"/>
            <p:cNvSpPr>
              <a:spLocks noChangeShapeType="1"/>
            </p:cNvSpPr>
            <p:nvPr/>
          </p:nvSpPr>
          <p:spPr bwMode="auto">
            <a:xfrm>
              <a:off x="336" y="768"/>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Line 18"/>
            <p:cNvSpPr>
              <a:spLocks noChangeShapeType="1"/>
            </p:cNvSpPr>
            <p:nvPr/>
          </p:nvSpPr>
          <p:spPr bwMode="auto">
            <a:xfrm rot="-5400000">
              <a:off x="216" y="640"/>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9" name="Picture 19" descr="txp_fig"/>
            <p:cNvPicPr>
              <a:picLocks noChangeAspect="1" noChangeArrowheads="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768"/>
              <a:ext cx="1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0" descr="txp_fig"/>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 y="428"/>
              <a:ext cx="12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 Box 42"/>
          <p:cNvSpPr txBox="1">
            <a:spLocks noChangeArrowheads="1"/>
          </p:cNvSpPr>
          <p:nvPr/>
        </p:nvSpPr>
        <p:spPr bwMode="auto">
          <a:xfrm>
            <a:off x="1371600" y="19050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5B98D2"/>
                </a:solidFill>
                <a:latin typeface="Trebuchet MS" charset="0"/>
              </a:rPr>
              <a:t>Refraction</a:t>
            </a:r>
          </a:p>
        </p:txBody>
      </p:sp>
      <p:sp>
        <p:nvSpPr>
          <p:cNvPr id="52" name="Text Box 42"/>
          <p:cNvSpPr txBox="1">
            <a:spLocks noChangeArrowheads="1"/>
          </p:cNvSpPr>
          <p:nvPr/>
        </p:nvSpPr>
        <p:spPr bwMode="auto">
          <a:xfrm>
            <a:off x="5467350" y="1905000"/>
            <a:ext cx="367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dirty="0">
                <a:solidFill>
                  <a:srgbClr val="5B98D2"/>
                </a:solidFill>
                <a:latin typeface="Trebuchet MS" charset="0"/>
              </a:rPr>
              <a:t>Total Internal Reflection</a:t>
            </a:r>
          </a:p>
        </p:txBody>
      </p:sp>
      <p:pic>
        <p:nvPicPr>
          <p:cNvPr id="53" name="Picture 3" descr="latex-image-1.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6400800"/>
            <a:ext cx="8001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 name="Picture 4" descr="latex-image-1.pd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6400800"/>
            <a:ext cx="8001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5" name="Picture 5" descr="latex-image-1.pd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1200" y="2514600"/>
            <a:ext cx="2286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 name="Picture 6" descr="latex-image-1.pd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1000" y="46482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0" descr="latex-image-1.pd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2514600"/>
            <a:ext cx="2286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Picture 41" descr="latex-image-1.pd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63000" y="4724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Picture 8" descr="latex-image-1.pd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0" y="3429000"/>
            <a:ext cx="1193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latex-image-1.pd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95600" y="4267200"/>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0" descr="latex-image-1.pd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4267200"/>
            <a:ext cx="177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1" descr="latex-image-1.pdf"/>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4648200"/>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2" descr="latex-image-1.pd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53175" y="4764088"/>
            <a:ext cx="1651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 descr="latex-image-1.pd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00800" y="4343400"/>
            <a:ext cx="1651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48" descr="latex-image-1.pd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91400" y="4267200"/>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5" descr="latex-image-1.pdf"/>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1000" y="5486400"/>
            <a:ext cx="1193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6" descr="latex-image-1.pdf"/>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62200" y="5029200"/>
            <a:ext cx="266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7" descr="latex-image-1.pdf"/>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62200" y="3886200"/>
            <a:ext cx="292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Rectangle 5"/>
          <p:cNvSpPr>
            <a:spLocks noChangeArrowheads="1"/>
          </p:cNvSpPr>
          <p:nvPr/>
        </p:nvSpPr>
        <p:spPr bwMode="auto">
          <a:xfrm>
            <a:off x="231820" y="1192282"/>
            <a:ext cx="8912180" cy="707886"/>
          </a:xfrm>
          <a:prstGeom prst="rect">
            <a:avLst/>
          </a:prstGeom>
          <a:noFill/>
          <a:ln w="9525">
            <a:noFill/>
            <a:miter lim="800000"/>
            <a:headEnd/>
            <a:tailEnd/>
          </a:ln>
        </p:spPr>
        <p:txBody>
          <a:bodyPr wrap="square" anchor="ctr">
            <a:spAutoFit/>
          </a:bodyPr>
          <a:lstStyle/>
          <a:p>
            <a:pPr algn="just"/>
            <a:r>
              <a:rPr lang="en-US" dirty="0" smtClean="0">
                <a:latin typeface="Trebuchet MS"/>
                <a:ea typeface="ＭＳ Ｐゴシック" pitchFamily="-65" charset="-128"/>
                <a:cs typeface="Trebuchet MS"/>
              </a:rPr>
              <a:t>Critical angle (diamond/air interface):	sin</a:t>
            </a:r>
            <a:r>
              <a:rPr lang="en-US" baseline="30000" dirty="0" smtClean="0">
                <a:latin typeface="Trebuchet MS"/>
                <a:ea typeface="ＭＳ Ｐゴシック" pitchFamily="-65" charset="-128"/>
                <a:cs typeface="Trebuchet MS"/>
              </a:rPr>
              <a:t>-1</a:t>
            </a:r>
            <a:r>
              <a:rPr lang="en-US" dirty="0" smtClean="0">
                <a:latin typeface="Trebuchet MS"/>
                <a:ea typeface="ＭＳ Ｐゴシック" pitchFamily="-65" charset="-128"/>
                <a:cs typeface="Trebuchet MS"/>
              </a:rPr>
              <a:t>(</a:t>
            </a:r>
            <a:r>
              <a:rPr lang="en-US" i="1" dirty="0" smtClean="0">
                <a:latin typeface="Trebuchet MS"/>
                <a:ea typeface="ＭＳ Ｐゴシック" pitchFamily="-65" charset="-128"/>
                <a:cs typeface="Trebuchet MS"/>
              </a:rPr>
              <a:t>n</a:t>
            </a:r>
            <a:r>
              <a:rPr lang="en-US" i="1" baseline="-25000" dirty="0" smtClean="0">
                <a:latin typeface="Trebuchet MS"/>
                <a:ea typeface="ＭＳ Ｐゴシック" pitchFamily="-65" charset="-128"/>
                <a:cs typeface="Trebuchet MS"/>
              </a:rPr>
              <a:t>2</a:t>
            </a:r>
            <a:r>
              <a:rPr lang="en-US" i="1" dirty="0" smtClean="0">
                <a:latin typeface="Trebuchet MS"/>
                <a:ea typeface="ＭＳ Ｐゴシック" pitchFamily="-65" charset="-128"/>
                <a:cs typeface="Trebuchet MS"/>
              </a:rPr>
              <a:t>/n</a:t>
            </a:r>
            <a:r>
              <a:rPr lang="en-US" i="1" baseline="-25000" dirty="0" smtClean="0">
                <a:latin typeface="Trebuchet MS"/>
                <a:ea typeface="ＭＳ Ｐゴシック" pitchFamily="-65" charset="-128"/>
                <a:cs typeface="Trebuchet MS"/>
              </a:rPr>
              <a:t>1</a:t>
            </a:r>
            <a:r>
              <a:rPr lang="en-US" dirty="0">
                <a:latin typeface="Trebuchet MS"/>
                <a:ea typeface="ＭＳ Ｐゴシック" pitchFamily="-65" charset="-128"/>
                <a:cs typeface="Trebuchet MS"/>
              </a:rPr>
              <a:t>) = sin</a:t>
            </a:r>
            <a:r>
              <a:rPr lang="en-US" baseline="30000" dirty="0">
                <a:latin typeface="Trebuchet MS"/>
                <a:ea typeface="ＭＳ Ｐゴシック" pitchFamily="-65" charset="-128"/>
                <a:cs typeface="Trebuchet MS"/>
              </a:rPr>
              <a:t>-1</a:t>
            </a:r>
            <a:r>
              <a:rPr lang="en-US" dirty="0">
                <a:latin typeface="Trebuchet MS"/>
                <a:ea typeface="ＭＳ Ｐゴシック" pitchFamily="-65" charset="-128"/>
                <a:cs typeface="Trebuchet MS"/>
              </a:rPr>
              <a:t>(1/2.42) ~ </a:t>
            </a:r>
            <a:r>
              <a:rPr lang="en-US" dirty="0" smtClean="0">
                <a:latin typeface="Trebuchet MS"/>
                <a:ea typeface="ＭＳ Ｐゴシック" pitchFamily="-65" charset="-128"/>
                <a:cs typeface="Trebuchet MS"/>
              </a:rPr>
              <a:t>24°</a:t>
            </a:r>
          </a:p>
          <a:p>
            <a:pPr algn="just"/>
            <a:r>
              <a:rPr lang="en-US" dirty="0" smtClean="0">
                <a:latin typeface="Trebuchet MS"/>
                <a:ea typeface="ＭＳ Ｐゴシック" pitchFamily="-65" charset="-128"/>
                <a:cs typeface="Trebuchet MS"/>
              </a:rPr>
              <a:t>Critical angle (glass/air interface) is: 				    ~ 42</a:t>
            </a:r>
            <a:r>
              <a:rPr lang="en-US" dirty="0">
                <a:latin typeface="Trebuchet MS"/>
                <a:ea typeface="ＭＳ Ｐゴシック" pitchFamily="-65" charset="-128"/>
                <a:cs typeface="Trebuchet MS"/>
              </a:rPr>
              <a:t>° </a:t>
            </a:r>
          </a:p>
        </p:txBody>
      </p:sp>
      <p:sp>
        <p:nvSpPr>
          <p:cNvPr id="149510" name="Rectangle 6"/>
          <p:cNvSpPr>
            <a:spLocks noChangeArrowheads="1"/>
          </p:cNvSpPr>
          <p:nvPr/>
        </p:nvSpPr>
        <p:spPr bwMode="auto">
          <a:xfrm>
            <a:off x="1666907" y="295275"/>
            <a:ext cx="5791137" cy="467692"/>
          </a:xfrm>
          <a:prstGeom prst="rect">
            <a:avLst/>
          </a:prstGeom>
          <a:noFill/>
          <a:ln w="9525">
            <a:noFill/>
            <a:miter lim="800000"/>
            <a:headEnd/>
            <a:tailEnd/>
          </a:ln>
        </p:spPr>
        <p:txBody>
          <a:bodyPr wrap="none">
            <a:spAutoFit/>
          </a:bodyPr>
          <a:lstStyle/>
          <a:p>
            <a:pPr algn="ctr">
              <a:lnSpc>
                <a:spcPct val="110000"/>
              </a:lnSpc>
            </a:pPr>
            <a:r>
              <a:rPr lang="en-US" sz="2400" i="1" u="sng" dirty="0">
                <a:latin typeface="Trebuchet MS" pitchFamily="34" charset="0"/>
                <a:ea typeface="ＭＳ Ｐゴシック" pitchFamily="-65" charset="-128"/>
              </a:rPr>
              <a:t>Applications of Total Internal Reflection</a:t>
            </a:r>
          </a:p>
        </p:txBody>
      </p:sp>
      <p:sp>
        <p:nvSpPr>
          <p:cNvPr id="7" name="TextBox 6"/>
          <p:cNvSpPr txBox="1">
            <a:spLocks noChangeArrowheads="1"/>
          </p:cNvSpPr>
          <p:nvPr/>
        </p:nvSpPr>
        <p:spPr bwMode="auto">
          <a:xfrm>
            <a:off x="968420" y="5972175"/>
            <a:ext cx="7572285" cy="641350"/>
          </a:xfrm>
          <a:prstGeom prst="rect">
            <a:avLst/>
          </a:prstGeom>
          <a:noFill/>
          <a:ln w="9525">
            <a:noFill/>
            <a:miter lim="800000"/>
            <a:headEnd/>
            <a:tailEnd/>
          </a:ln>
        </p:spPr>
        <p:txBody>
          <a:bodyPr wrap="square">
            <a:spAutoFit/>
          </a:bodyPr>
          <a:lstStyle/>
          <a:p>
            <a:pPr algn="ctr"/>
            <a:r>
              <a:rPr lang="en-US" sz="1800" dirty="0">
                <a:latin typeface="Trebuchet MS"/>
                <a:ea typeface="ＭＳ Ｐゴシック" pitchFamily="-65" charset="-128"/>
                <a:cs typeface="Trebuchet MS"/>
              </a:rPr>
              <a:t>Diamonds sparkle as light bounces inside them</a:t>
            </a:r>
            <a:br>
              <a:rPr lang="en-US" sz="1800" dirty="0">
                <a:latin typeface="Trebuchet MS"/>
                <a:ea typeface="ＭＳ Ｐゴシック" pitchFamily="-65" charset="-128"/>
                <a:cs typeface="Trebuchet MS"/>
              </a:rPr>
            </a:br>
            <a:r>
              <a:rPr lang="en-US" sz="1800" dirty="0">
                <a:latin typeface="Trebuchet MS"/>
                <a:ea typeface="ＭＳ Ｐゴシック" pitchFamily="-65" charset="-128"/>
                <a:cs typeface="Trebuchet MS"/>
              </a:rPr>
              <a:t>multiple times due to the high index of refraction </a:t>
            </a:r>
          </a:p>
        </p:txBody>
      </p:sp>
      <p:pic>
        <p:nvPicPr>
          <p:cNvPr id="3" name="Picture 2"/>
          <p:cNvPicPr>
            <a:picLocks noChangeAspect="1"/>
          </p:cNvPicPr>
          <p:nvPr/>
        </p:nvPicPr>
        <p:blipFill>
          <a:blip r:embed="rId2" cstate="print">
            <a:grayscl/>
          </a:blip>
          <a:stretch>
            <a:fillRect/>
          </a:stretch>
        </p:blipFill>
        <p:spPr>
          <a:xfrm>
            <a:off x="5254601" y="2280294"/>
            <a:ext cx="3091127" cy="2366412"/>
          </a:xfrm>
          <a:prstGeom prst="rect">
            <a:avLst/>
          </a:prstGeom>
        </p:spPr>
      </p:pic>
      <p:sp>
        <p:nvSpPr>
          <p:cNvPr id="4" name="TextBox 3"/>
          <p:cNvSpPr txBox="1"/>
          <p:nvPr/>
        </p:nvSpPr>
        <p:spPr>
          <a:xfrm>
            <a:off x="8202717" y="1900168"/>
            <a:ext cx="941283" cy="646331"/>
          </a:xfrm>
          <a:prstGeom prst="rect">
            <a:avLst/>
          </a:prstGeom>
          <a:noFill/>
        </p:spPr>
        <p:txBody>
          <a:bodyPr wrap="none" rtlCol="0">
            <a:spAutoFit/>
          </a:bodyPr>
          <a:lstStyle/>
          <a:p>
            <a:pPr algn="ctr"/>
            <a:r>
              <a:rPr lang="en-US" sz="1800" dirty="0" smtClean="0">
                <a:latin typeface="Trebuchet MS"/>
                <a:cs typeface="Trebuchet MS"/>
              </a:rPr>
              <a:t>Critical</a:t>
            </a:r>
          </a:p>
          <a:p>
            <a:pPr algn="ctr"/>
            <a:r>
              <a:rPr lang="en-US" sz="1800" dirty="0" smtClean="0">
                <a:latin typeface="Trebuchet MS"/>
                <a:cs typeface="Trebuchet MS"/>
              </a:rPr>
              <a:t>Angle</a:t>
            </a:r>
            <a:endParaRPr lang="en-US" sz="1800" dirty="0">
              <a:latin typeface="Trebuchet MS"/>
              <a:cs typeface="Trebuchet MS"/>
            </a:endParaRPr>
          </a:p>
        </p:txBody>
      </p:sp>
      <p:pic>
        <p:nvPicPr>
          <p:cNvPr id="5" name="Picture 4" descr="Diamond.jpg"/>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33975" y="2171373"/>
            <a:ext cx="3340719" cy="2926178"/>
          </a:xfrm>
          <a:prstGeom prst="rect">
            <a:avLst/>
          </a:prstGeom>
        </p:spPr>
      </p:pic>
      <p:sp>
        <p:nvSpPr>
          <p:cNvPr id="6" name="TextBox 5"/>
          <p:cNvSpPr txBox="1"/>
          <p:nvPr/>
        </p:nvSpPr>
        <p:spPr>
          <a:xfrm>
            <a:off x="833975" y="5159875"/>
            <a:ext cx="3487479" cy="646331"/>
          </a:xfrm>
          <a:prstGeom prst="rect">
            <a:avLst/>
          </a:prstGeom>
          <a:noFill/>
        </p:spPr>
        <p:txBody>
          <a:bodyPr wrap="square" rtlCol="0">
            <a:spAutoFit/>
          </a:bodyPr>
          <a:lstStyle/>
          <a:p>
            <a:r>
              <a:rPr lang="en-US" sz="1200" dirty="0" smtClean="0"/>
              <a:t>Image by Steve </a:t>
            </a:r>
            <a:r>
              <a:rPr lang="en-US" sz="1200" dirty="0" err="1" smtClean="0"/>
              <a:t>Jurvetson</a:t>
            </a:r>
            <a:r>
              <a:rPr lang="en-US" sz="1200" dirty="0"/>
              <a:t> </a:t>
            </a:r>
            <a:endParaRPr lang="en-US" sz="1200" dirty="0" smtClean="0"/>
          </a:p>
          <a:p>
            <a:r>
              <a:rPr lang="en-US" sz="1200" dirty="0" smtClean="0">
                <a:hlinkClick r:id="rId4"/>
              </a:rPr>
              <a:t>http</a:t>
            </a:r>
            <a:r>
              <a:rPr lang="en-US" sz="1200" dirty="0">
                <a:hlinkClick r:id="rId4"/>
              </a:rPr>
              <a:t>://</a:t>
            </a:r>
            <a:r>
              <a:rPr lang="en-US" sz="1200" dirty="0" smtClean="0">
                <a:hlinkClick r:id="rId4"/>
              </a:rPr>
              <a:t>en.wikipedia.org/wiki/File:Apollo_synthetic_diamond.jpg</a:t>
            </a:r>
            <a:r>
              <a:rPr lang="en-US" sz="1200" dirty="0" smtClean="0"/>
              <a:t> on </a:t>
            </a:r>
            <a:r>
              <a:rPr lang="en-US" sz="1200" dirty="0"/>
              <a:t>Wikipedia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2"/>
          <p:cNvGrpSpPr>
            <a:grpSpLocks/>
          </p:cNvGrpSpPr>
          <p:nvPr/>
        </p:nvGrpSpPr>
        <p:grpSpPr bwMode="auto">
          <a:xfrm>
            <a:off x="3201988" y="5859463"/>
            <a:ext cx="304800" cy="838200"/>
            <a:chOff x="480" y="2496"/>
            <a:chExt cx="192" cy="528"/>
          </a:xfrm>
        </p:grpSpPr>
        <p:sp>
          <p:nvSpPr>
            <p:cNvPr id="152579" name="Rectangle 3"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80" name="Rectangle 4"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81" name="Line 5"/>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sp>
        <p:nvSpPr>
          <p:cNvPr id="152582" name="Rectangle 6" descr="Newsprint"/>
          <p:cNvSpPr>
            <a:spLocks noChangeArrowheads="1"/>
          </p:cNvSpPr>
          <p:nvPr/>
        </p:nvSpPr>
        <p:spPr bwMode="auto">
          <a:xfrm>
            <a:off x="1588" y="2506663"/>
            <a:ext cx="9144000" cy="1828800"/>
          </a:xfrm>
          <a:prstGeom prst="rect">
            <a:avLst/>
          </a:prstGeom>
          <a:blipFill dpi="0" rotWithShape="0">
            <a:blip r:embed="rId2" cstate="print"/>
            <a:srcRect/>
            <a:tile tx="0" ty="0" sx="100000" sy="100000" flip="none" algn="tl"/>
          </a:blip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83" name="Line 7"/>
          <p:cNvSpPr>
            <a:spLocks noChangeShapeType="1"/>
          </p:cNvSpPr>
          <p:nvPr/>
        </p:nvSpPr>
        <p:spPr bwMode="auto">
          <a:xfrm>
            <a:off x="4344988" y="2506663"/>
            <a:ext cx="0" cy="1828800"/>
          </a:xfrm>
          <a:prstGeom prst="line">
            <a:avLst/>
          </a:prstGeom>
          <a:noFill/>
          <a:ln w="9525">
            <a:solidFill>
              <a:srgbClr val="000000"/>
            </a:solidFill>
            <a:round/>
            <a:headEnd/>
            <a:tailEnd/>
          </a:ln>
        </p:spPr>
        <p:txBody>
          <a:bodyPr wrap="none" anchor="ctr"/>
          <a:lstStyle/>
          <a:p>
            <a:endParaRPr lang="en-US"/>
          </a:p>
        </p:txBody>
      </p:sp>
      <p:sp>
        <p:nvSpPr>
          <p:cNvPr id="152584" name="Line 8"/>
          <p:cNvSpPr>
            <a:spLocks noChangeShapeType="1"/>
          </p:cNvSpPr>
          <p:nvPr/>
        </p:nvSpPr>
        <p:spPr bwMode="auto">
          <a:xfrm>
            <a:off x="6630988" y="2506663"/>
            <a:ext cx="0" cy="1828800"/>
          </a:xfrm>
          <a:prstGeom prst="line">
            <a:avLst/>
          </a:prstGeom>
          <a:noFill/>
          <a:ln w="9525">
            <a:solidFill>
              <a:srgbClr val="000000"/>
            </a:solidFill>
            <a:round/>
            <a:headEnd/>
            <a:tailEnd/>
          </a:ln>
        </p:spPr>
        <p:txBody>
          <a:bodyPr wrap="none" anchor="ctr"/>
          <a:lstStyle/>
          <a:p>
            <a:endParaRPr lang="en-US"/>
          </a:p>
        </p:txBody>
      </p:sp>
      <p:sp>
        <p:nvSpPr>
          <p:cNvPr id="152585" name="Rectangle 9"/>
          <p:cNvSpPr>
            <a:spLocks noChangeArrowheads="1"/>
          </p:cNvSpPr>
          <p:nvPr/>
        </p:nvSpPr>
        <p:spPr bwMode="auto">
          <a:xfrm>
            <a:off x="1587" y="4335462"/>
            <a:ext cx="9142413" cy="2642040"/>
          </a:xfrm>
          <a:prstGeom prst="rect">
            <a:avLst/>
          </a:prstGeom>
          <a:solidFill>
            <a:schemeClr val="bg1">
              <a:lumMod val="50000"/>
            </a:schemeClr>
          </a:solidFill>
          <a:ln w="9525">
            <a:noFill/>
            <a:miter lim="800000"/>
            <a:headEnd/>
            <a:tailEnd/>
          </a:ln>
        </p:spPr>
        <p:txBody>
          <a:bodyPr wrap="none" anchor="ctr"/>
          <a:lstStyle/>
          <a:p>
            <a:pPr algn="ctr" eaLnBrk="0" hangingPunct="0"/>
            <a:endParaRPr lang="en-US" sz="2400">
              <a:ea typeface="ＭＳ Ｐゴシック" pitchFamily="-65" charset="-128"/>
            </a:endParaRPr>
          </a:p>
        </p:txBody>
      </p:sp>
      <p:sp>
        <p:nvSpPr>
          <p:cNvPr id="152586" name="Rectangle 10"/>
          <p:cNvSpPr>
            <a:spLocks noChangeArrowheads="1"/>
          </p:cNvSpPr>
          <p:nvPr/>
        </p:nvSpPr>
        <p:spPr bwMode="auto">
          <a:xfrm>
            <a:off x="1201738" y="1020763"/>
            <a:ext cx="6742112" cy="1009650"/>
          </a:xfrm>
          <a:prstGeom prst="rect">
            <a:avLst/>
          </a:prstGeom>
          <a:noFill/>
          <a:ln w="9525">
            <a:noFill/>
            <a:miter lim="800000"/>
            <a:headEnd/>
            <a:tailEnd/>
          </a:ln>
        </p:spPr>
        <p:txBody>
          <a:bodyPr/>
          <a:lstStyle/>
          <a:p>
            <a:pPr algn="ctr">
              <a:spcBef>
                <a:spcPct val="20000"/>
              </a:spcBef>
            </a:pPr>
            <a:r>
              <a:rPr lang="en-US" dirty="0">
                <a:latin typeface="Trebuchet MS"/>
                <a:cs typeface="Trebuchet MS"/>
              </a:rPr>
              <a:t>Moreover, this wheel analogy is </a:t>
            </a:r>
            <a:r>
              <a:rPr lang="en-US" dirty="0">
                <a:solidFill>
                  <a:srgbClr val="5B98D2"/>
                </a:solidFill>
                <a:latin typeface="Trebuchet MS"/>
                <a:cs typeface="Trebuchet MS"/>
              </a:rPr>
              <a:t>mathematically equivalent</a:t>
            </a:r>
            <a:r>
              <a:rPr lang="en-US" dirty="0">
                <a:latin typeface="Trebuchet MS"/>
                <a:cs typeface="Trebuchet MS"/>
              </a:rPr>
              <a:t> to the refraction phenomenon.  </a:t>
            </a:r>
            <a:r>
              <a:rPr lang="en-US" dirty="0" smtClean="0">
                <a:latin typeface="Trebuchet MS"/>
                <a:cs typeface="Trebuchet MS"/>
              </a:rPr>
              <a:t> </a:t>
            </a:r>
            <a:br>
              <a:rPr lang="en-US" dirty="0" smtClean="0">
                <a:latin typeface="Trebuchet MS"/>
                <a:cs typeface="Trebuchet MS"/>
              </a:rPr>
            </a:br>
            <a:r>
              <a:rPr lang="en-US" dirty="0" smtClean="0">
                <a:latin typeface="Trebuchet MS"/>
                <a:cs typeface="Trebuchet MS"/>
              </a:rPr>
              <a:t>One </a:t>
            </a:r>
            <a:r>
              <a:rPr lang="en-US" dirty="0">
                <a:latin typeface="Trebuchet MS"/>
                <a:cs typeface="Trebuchet MS"/>
              </a:rPr>
              <a:t>can recover Snell’s law from it: </a:t>
            </a:r>
            <a:r>
              <a:rPr lang="en-US" i="1" dirty="0" smtClean="0">
                <a:latin typeface="Trebuchet MS"/>
                <a:cs typeface="Trebuchet MS"/>
              </a:rPr>
              <a:t>n</a:t>
            </a:r>
            <a:r>
              <a:rPr lang="en-US" i="1" baseline="-25000" dirty="0" smtClean="0">
                <a:latin typeface="Trebuchet MS"/>
                <a:cs typeface="Trebuchet MS"/>
              </a:rPr>
              <a:t>1</a:t>
            </a:r>
            <a:r>
              <a:rPr lang="en-US" baseline="-25000" dirty="0" smtClean="0">
                <a:latin typeface="Trebuchet MS"/>
                <a:cs typeface="Trebuchet MS"/>
              </a:rPr>
              <a:t> </a:t>
            </a:r>
            <a:r>
              <a:rPr lang="en-US" dirty="0" smtClean="0">
                <a:latin typeface="Trebuchet MS"/>
                <a:cs typeface="Trebuchet MS"/>
              </a:rPr>
              <a:t>sin </a:t>
            </a:r>
            <a:r>
              <a:rPr lang="en-US" i="1" dirty="0" smtClean="0">
                <a:latin typeface="Trebuchet MS"/>
                <a:cs typeface="Trebuchet MS"/>
                <a:sym typeface="Symbol" pitchFamily="18" charset="2"/>
              </a:rPr>
              <a:t>θ</a:t>
            </a:r>
            <a:r>
              <a:rPr lang="en-US" baseline="-25000" dirty="0" smtClean="0">
                <a:latin typeface="Trebuchet MS"/>
                <a:cs typeface="Trebuchet MS"/>
                <a:sym typeface="Symbol" pitchFamily="18" charset="2"/>
              </a:rPr>
              <a:t>1</a:t>
            </a:r>
            <a:r>
              <a:rPr lang="en-US" dirty="0" smtClean="0">
                <a:latin typeface="Trebuchet MS"/>
                <a:cs typeface="Trebuchet MS"/>
                <a:sym typeface="Symbol" pitchFamily="18" charset="2"/>
              </a:rPr>
              <a:t> </a:t>
            </a:r>
            <a:r>
              <a:rPr lang="en-US" dirty="0">
                <a:latin typeface="Trebuchet MS"/>
                <a:cs typeface="Trebuchet MS"/>
                <a:sym typeface="Symbol" pitchFamily="18" charset="2"/>
              </a:rPr>
              <a:t>= </a:t>
            </a:r>
            <a:r>
              <a:rPr lang="en-US" i="1" dirty="0" smtClean="0">
                <a:latin typeface="Trebuchet MS"/>
                <a:cs typeface="Trebuchet MS"/>
                <a:sym typeface="Symbol" pitchFamily="18" charset="2"/>
              </a:rPr>
              <a:t>n</a:t>
            </a:r>
            <a:r>
              <a:rPr lang="en-US" baseline="-25000" dirty="0" smtClean="0">
                <a:latin typeface="Trebuchet MS"/>
                <a:cs typeface="Trebuchet MS"/>
                <a:sym typeface="Symbol" pitchFamily="18" charset="2"/>
              </a:rPr>
              <a:t>2 </a:t>
            </a:r>
            <a:r>
              <a:rPr lang="en-US" dirty="0" smtClean="0">
                <a:latin typeface="Trebuchet MS"/>
                <a:cs typeface="Trebuchet MS"/>
                <a:sym typeface="Symbol" pitchFamily="18" charset="2"/>
              </a:rPr>
              <a:t>sin </a:t>
            </a:r>
            <a:r>
              <a:rPr lang="en-US" i="1" dirty="0" smtClean="0">
                <a:latin typeface="Trebuchet MS"/>
                <a:cs typeface="Trebuchet MS"/>
                <a:sym typeface="Symbol" pitchFamily="18" charset="2"/>
              </a:rPr>
              <a:t>θ</a:t>
            </a:r>
            <a:r>
              <a:rPr lang="en-US" baseline="-25000" dirty="0" smtClean="0">
                <a:latin typeface="Trebuchet MS"/>
                <a:cs typeface="Trebuchet MS"/>
                <a:sym typeface="Symbol" pitchFamily="18" charset="2"/>
              </a:rPr>
              <a:t>2</a:t>
            </a:r>
            <a:r>
              <a:rPr lang="en-US" dirty="0" smtClean="0">
                <a:latin typeface="Trebuchet MS"/>
                <a:cs typeface="Trebuchet MS"/>
                <a:sym typeface="Symbol" pitchFamily="18" charset="2"/>
              </a:rPr>
              <a:t> </a:t>
            </a:r>
            <a:r>
              <a:rPr lang="en-US" dirty="0">
                <a:latin typeface="Trebuchet MS"/>
                <a:cs typeface="Trebuchet MS"/>
                <a:sym typeface="Symbol" pitchFamily="18" charset="2"/>
              </a:rPr>
              <a:t>.</a:t>
            </a:r>
            <a:endParaRPr lang="en-US" dirty="0">
              <a:latin typeface="Trebuchet MS"/>
              <a:cs typeface="Trebuchet MS"/>
            </a:endParaRPr>
          </a:p>
        </p:txBody>
      </p:sp>
      <p:sp>
        <p:nvSpPr>
          <p:cNvPr id="152587" name="Line 11"/>
          <p:cNvSpPr>
            <a:spLocks noChangeShapeType="1"/>
          </p:cNvSpPr>
          <p:nvPr/>
        </p:nvSpPr>
        <p:spPr bwMode="auto">
          <a:xfrm>
            <a:off x="2135188" y="2506663"/>
            <a:ext cx="0" cy="1828800"/>
          </a:xfrm>
          <a:prstGeom prst="line">
            <a:avLst/>
          </a:prstGeom>
          <a:noFill/>
          <a:ln w="9525">
            <a:solidFill>
              <a:srgbClr val="000000"/>
            </a:solidFill>
            <a:round/>
            <a:headEnd/>
            <a:tailEnd/>
          </a:ln>
        </p:spPr>
        <p:txBody>
          <a:bodyPr wrap="none" anchor="ctr"/>
          <a:lstStyle/>
          <a:p>
            <a:endParaRPr lang="en-US"/>
          </a:p>
        </p:txBody>
      </p:sp>
      <p:sp>
        <p:nvSpPr>
          <p:cNvPr id="152588" name="Line 12"/>
          <p:cNvSpPr>
            <a:spLocks noChangeShapeType="1"/>
          </p:cNvSpPr>
          <p:nvPr/>
        </p:nvSpPr>
        <p:spPr bwMode="auto">
          <a:xfrm>
            <a:off x="8764588" y="2506663"/>
            <a:ext cx="0" cy="1828800"/>
          </a:xfrm>
          <a:prstGeom prst="line">
            <a:avLst/>
          </a:prstGeom>
          <a:noFill/>
          <a:ln w="9525">
            <a:solidFill>
              <a:srgbClr val="000000"/>
            </a:solidFill>
            <a:round/>
            <a:headEnd/>
            <a:tailEnd/>
          </a:ln>
        </p:spPr>
        <p:txBody>
          <a:bodyPr wrap="none" anchor="ctr"/>
          <a:lstStyle/>
          <a:p>
            <a:endParaRPr lang="en-US"/>
          </a:p>
        </p:txBody>
      </p:sp>
      <p:grpSp>
        <p:nvGrpSpPr>
          <p:cNvPr id="3" name="Group 13"/>
          <p:cNvGrpSpPr>
            <a:grpSpLocks/>
          </p:cNvGrpSpPr>
          <p:nvPr/>
        </p:nvGrpSpPr>
        <p:grpSpPr bwMode="auto">
          <a:xfrm>
            <a:off x="611188" y="4106863"/>
            <a:ext cx="7620000" cy="1219200"/>
            <a:chOff x="384" y="2352"/>
            <a:chExt cx="4800" cy="768"/>
          </a:xfrm>
        </p:grpSpPr>
        <p:grpSp>
          <p:nvGrpSpPr>
            <p:cNvPr id="152590" name="Group 14"/>
            <p:cNvGrpSpPr>
              <a:grpSpLocks/>
            </p:cNvGrpSpPr>
            <p:nvPr/>
          </p:nvGrpSpPr>
          <p:grpSpPr bwMode="auto">
            <a:xfrm>
              <a:off x="2688" y="2352"/>
              <a:ext cx="192" cy="528"/>
              <a:chOff x="480" y="2496"/>
              <a:chExt cx="192" cy="528"/>
            </a:xfrm>
          </p:grpSpPr>
          <p:sp>
            <p:nvSpPr>
              <p:cNvPr id="152591" name="Rectangle 15"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92" name="Rectangle 16"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93" name="Line 17"/>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594" name="Group 18"/>
            <p:cNvGrpSpPr>
              <a:grpSpLocks/>
            </p:cNvGrpSpPr>
            <p:nvPr/>
          </p:nvGrpSpPr>
          <p:grpSpPr bwMode="auto">
            <a:xfrm rot="-656168">
              <a:off x="384" y="2592"/>
              <a:ext cx="1728" cy="528"/>
              <a:chOff x="1152" y="3696"/>
              <a:chExt cx="1728" cy="528"/>
            </a:xfrm>
          </p:grpSpPr>
          <p:grpSp>
            <p:nvGrpSpPr>
              <p:cNvPr id="152595" name="Group 19"/>
              <p:cNvGrpSpPr>
                <a:grpSpLocks/>
              </p:cNvGrpSpPr>
              <p:nvPr/>
            </p:nvGrpSpPr>
            <p:grpSpPr bwMode="auto">
              <a:xfrm>
                <a:off x="1152" y="3696"/>
                <a:ext cx="192" cy="528"/>
                <a:chOff x="480" y="2496"/>
                <a:chExt cx="192" cy="528"/>
              </a:xfrm>
            </p:grpSpPr>
            <p:sp>
              <p:nvSpPr>
                <p:cNvPr id="152596" name="Rectangle 20"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97" name="Rectangle 21"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598" name="Line 22"/>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599" name="Group 23"/>
              <p:cNvGrpSpPr>
                <a:grpSpLocks/>
              </p:cNvGrpSpPr>
              <p:nvPr/>
            </p:nvGrpSpPr>
            <p:grpSpPr bwMode="auto">
              <a:xfrm>
                <a:off x="1536" y="3696"/>
                <a:ext cx="192" cy="528"/>
                <a:chOff x="480" y="2496"/>
                <a:chExt cx="192" cy="528"/>
              </a:xfrm>
            </p:grpSpPr>
            <p:sp>
              <p:nvSpPr>
                <p:cNvPr id="152600" name="Rectangle 24"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01" name="Rectangle 25"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02" name="Line 26"/>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03" name="Group 27"/>
              <p:cNvGrpSpPr>
                <a:grpSpLocks/>
              </p:cNvGrpSpPr>
              <p:nvPr/>
            </p:nvGrpSpPr>
            <p:grpSpPr bwMode="auto">
              <a:xfrm>
                <a:off x="1920" y="3696"/>
                <a:ext cx="192" cy="528"/>
                <a:chOff x="480" y="2496"/>
                <a:chExt cx="192" cy="528"/>
              </a:xfrm>
            </p:grpSpPr>
            <p:sp>
              <p:nvSpPr>
                <p:cNvPr id="152604" name="Rectangle 28"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05" name="Rectangle 29"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06" name="Line 30"/>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07" name="Group 31"/>
              <p:cNvGrpSpPr>
                <a:grpSpLocks/>
              </p:cNvGrpSpPr>
              <p:nvPr/>
            </p:nvGrpSpPr>
            <p:grpSpPr bwMode="auto">
              <a:xfrm>
                <a:off x="2304" y="3696"/>
                <a:ext cx="192" cy="528"/>
                <a:chOff x="480" y="2496"/>
                <a:chExt cx="192" cy="528"/>
              </a:xfrm>
            </p:grpSpPr>
            <p:sp>
              <p:nvSpPr>
                <p:cNvPr id="152608" name="Rectangle 32"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09" name="Rectangle 33"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10" name="Line 34"/>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11" name="Group 35"/>
              <p:cNvGrpSpPr>
                <a:grpSpLocks/>
              </p:cNvGrpSpPr>
              <p:nvPr/>
            </p:nvGrpSpPr>
            <p:grpSpPr bwMode="auto">
              <a:xfrm>
                <a:off x="2688" y="3696"/>
                <a:ext cx="192" cy="528"/>
                <a:chOff x="480" y="2496"/>
                <a:chExt cx="192" cy="528"/>
              </a:xfrm>
            </p:grpSpPr>
            <p:sp>
              <p:nvSpPr>
                <p:cNvPr id="152612" name="Rectangle 36"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13" name="Rectangle 37"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14" name="Line 38"/>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grpSp>
          <p:nvGrpSpPr>
            <p:cNvPr id="152615" name="Group 39"/>
            <p:cNvGrpSpPr>
              <a:grpSpLocks/>
            </p:cNvGrpSpPr>
            <p:nvPr/>
          </p:nvGrpSpPr>
          <p:grpSpPr bwMode="auto">
            <a:xfrm rot="656168" flipV="1">
              <a:off x="3456" y="2592"/>
              <a:ext cx="1728" cy="528"/>
              <a:chOff x="1152" y="3696"/>
              <a:chExt cx="1728" cy="528"/>
            </a:xfrm>
          </p:grpSpPr>
          <p:grpSp>
            <p:nvGrpSpPr>
              <p:cNvPr id="152616" name="Group 40"/>
              <p:cNvGrpSpPr>
                <a:grpSpLocks/>
              </p:cNvGrpSpPr>
              <p:nvPr/>
            </p:nvGrpSpPr>
            <p:grpSpPr bwMode="auto">
              <a:xfrm>
                <a:off x="1152" y="3696"/>
                <a:ext cx="192" cy="528"/>
                <a:chOff x="480" y="2496"/>
                <a:chExt cx="192" cy="528"/>
              </a:xfrm>
            </p:grpSpPr>
            <p:sp>
              <p:nvSpPr>
                <p:cNvPr id="152617" name="Rectangle 41"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18" name="Rectangle 42"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19" name="Line 43"/>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20" name="Group 44"/>
              <p:cNvGrpSpPr>
                <a:grpSpLocks/>
              </p:cNvGrpSpPr>
              <p:nvPr/>
            </p:nvGrpSpPr>
            <p:grpSpPr bwMode="auto">
              <a:xfrm>
                <a:off x="1536" y="3696"/>
                <a:ext cx="192" cy="528"/>
                <a:chOff x="480" y="2496"/>
                <a:chExt cx="192" cy="528"/>
              </a:xfrm>
            </p:grpSpPr>
            <p:sp>
              <p:nvSpPr>
                <p:cNvPr id="152621" name="Rectangle 45"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22" name="Rectangle 46"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23" name="Line 47"/>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24" name="Group 48"/>
              <p:cNvGrpSpPr>
                <a:grpSpLocks/>
              </p:cNvGrpSpPr>
              <p:nvPr/>
            </p:nvGrpSpPr>
            <p:grpSpPr bwMode="auto">
              <a:xfrm>
                <a:off x="1920" y="3696"/>
                <a:ext cx="192" cy="528"/>
                <a:chOff x="480" y="2496"/>
                <a:chExt cx="192" cy="528"/>
              </a:xfrm>
            </p:grpSpPr>
            <p:sp>
              <p:nvSpPr>
                <p:cNvPr id="152625" name="Rectangle 49"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26" name="Rectangle 50"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27" name="Line 51"/>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28" name="Group 52"/>
              <p:cNvGrpSpPr>
                <a:grpSpLocks/>
              </p:cNvGrpSpPr>
              <p:nvPr/>
            </p:nvGrpSpPr>
            <p:grpSpPr bwMode="auto">
              <a:xfrm>
                <a:off x="2304" y="3696"/>
                <a:ext cx="192" cy="528"/>
                <a:chOff x="480" y="2496"/>
                <a:chExt cx="192" cy="528"/>
              </a:xfrm>
            </p:grpSpPr>
            <p:sp>
              <p:nvSpPr>
                <p:cNvPr id="152629" name="Rectangle 53"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30" name="Rectangle 54"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31" name="Line 55"/>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32" name="Group 56"/>
              <p:cNvGrpSpPr>
                <a:grpSpLocks/>
              </p:cNvGrpSpPr>
              <p:nvPr/>
            </p:nvGrpSpPr>
            <p:grpSpPr bwMode="auto">
              <a:xfrm>
                <a:off x="2688" y="3696"/>
                <a:ext cx="192" cy="528"/>
                <a:chOff x="480" y="2496"/>
                <a:chExt cx="192" cy="528"/>
              </a:xfrm>
            </p:grpSpPr>
            <p:sp>
              <p:nvSpPr>
                <p:cNvPr id="152633" name="Rectangle 57"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34" name="Rectangle 58"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wrap="none" anchor="ctr"/>
                <a:lstStyle/>
                <a:p>
                  <a:endParaRPr lang="en-US" sz="1800">
                    <a:ea typeface="ＭＳ Ｐゴシック" pitchFamily="-65" charset="-128"/>
                  </a:endParaRPr>
                </a:p>
              </p:txBody>
            </p:sp>
            <p:sp>
              <p:nvSpPr>
                <p:cNvPr id="152635" name="Line 59"/>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grpSp>
          <p:nvGrpSpPr>
            <p:cNvPr id="152636" name="Group 60"/>
            <p:cNvGrpSpPr>
              <a:grpSpLocks/>
            </p:cNvGrpSpPr>
            <p:nvPr/>
          </p:nvGrpSpPr>
          <p:grpSpPr bwMode="auto">
            <a:xfrm rot="-351170">
              <a:off x="2304" y="2400"/>
              <a:ext cx="192" cy="528"/>
              <a:chOff x="480" y="2496"/>
              <a:chExt cx="192" cy="528"/>
            </a:xfrm>
          </p:grpSpPr>
          <p:sp>
            <p:nvSpPr>
              <p:cNvPr id="152637" name="Rectangle 61"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38" name="Rectangle 62"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39" name="Line 63"/>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52640" name="Group 64"/>
            <p:cNvGrpSpPr>
              <a:grpSpLocks/>
            </p:cNvGrpSpPr>
            <p:nvPr/>
          </p:nvGrpSpPr>
          <p:grpSpPr bwMode="auto">
            <a:xfrm rot="351170" flipH="1">
              <a:off x="3072" y="2400"/>
              <a:ext cx="192" cy="528"/>
              <a:chOff x="480" y="2496"/>
              <a:chExt cx="192" cy="528"/>
            </a:xfrm>
          </p:grpSpPr>
          <p:sp>
            <p:nvSpPr>
              <p:cNvPr id="152641" name="Rectangle 65"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42" name="Rectangle 66"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52643" name="Line 67"/>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sp>
        <p:nvSpPr>
          <p:cNvPr id="289860" name="Text Box 68"/>
          <p:cNvSpPr txBox="1">
            <a:spLocks noChangeArrowheads="1"/>
          </p:cNvSpPr>
          <p:nvPr/>
        </p:nvSpPr>
        <p:spPr bwMode="auto">
          <a:xfrm>
            <a:off x="182563" y="5969000"/>
            <a:ext cx="8774112" cy="641350"/>
          </a:xfrm>
          <a:prstGeom prst="rect">
            <a:avLst/>
          </a:prstGeom>
          <a:noFill/>
          <a:ln w="9525">
            <a:noFill/>
            <a:miter lim="800000"/>
            <a:headEnd/>
            <a:tailEnd/>
          </a:ln>
        </p:spPr>
        <p:txBody>
          <a:bodyPr>
            <a:spAutoFit/>
          </a:bodyPr>
          <a:lstStyle/>
          <a:p>
            <a:pPr algn="ctr" eaLnBrk="0" hangingPunct="0"/>
            <a:r>
              <a:rPr lang="en-US" sz="1800" dirty="0">
                <a:solidFill>
                  <a:srgbClr val="000000"/>
                </a:solidFill>
                <a:latin typeface="Trebuchet MS" pitchFamily="34" charset="0"/>
                <a:ea typeface="ＭＳ Ｐゴシック" pitchFamily="-65" charset="-128"/>
              </a:rPr>
              <a:t>The upper wheel hits the sidewalk and starts to go faster, which turns the axle until the upper wheel re-enters the grass and wheel pair goes straight </a:t>
            </a:r>
            <a:r>
              <a:rPr lang="en-US" sz="1800" dirty="0" smtClean="0">
                <a:solidFill>
                  <a:srgbClr val="000000"/>
                </a:solidFill>
                <a:latin typeface="Trebuchet MS" pitchFamily="34" charset="0"/>
                <a:ea typeface="ＭＳ Ｐゴシック" pitchFamily="-65" charset="-128"/>
              </a:rPr>
              <a:t>again</a:t>
            </a:r>
            <a:endParaRPr lang="en-US" sz="1800" dirty="0">
              <a:latin typeface="Trebuchet MS" pitchFamily="34" charset="0"/>
              <a:ea typeface="ＭＳ Ｐゴシック" pitchFamily="-65" charset="-128"/>
            </a:endParaRPr>
          </a:p>
        </p:txBody>
      </p:sp>
      <p:sp>
        <p:nvSpPr>
          <p:cNvPr id="152645" name="Rectangle 69"/>
          <p:cNvSpPr>
            <a:spLocks noChangeArrowheads="1"/>
          </p:cNvSpPr>
          <p:nvPr/>
        </p:nvSpPr>
        <p:spPr bwMode="auto">
          <a:xfrm>
            <a:off x="1792288" y="379413"/>
            <a:ext cx="5564187" cy="349250"/>
          </a:xfrm>
          <a:prstGeom prst="rect">
            <a:avLst/>
          </a:prstGeom>
          <a:noFill/>
          <a:ln w="9525">
            <a:noFill/>
            <a:miter lim="800000"/>
            <a:headEnd/>
            <a:tailEnd/>
          </a:ln>
        </p:spPr>
        <p:txBody>
          <a:bodyPr anchor="ctr"/>
          <a:lstStyle/>
          <a:p>
            <a:pPr algn="ctr"/>
            <a:r>
              <a:rPr lang="en-US" sz="2400" i="1" u="sng" dirty="0">
                <a:solidFill>
                  <a:schemeClr val="tx2"/>
                </a:solidFill>
                <a:latin typeface="Trebuchet MS"/>
                <a:cs typeface="Trebuchet MS"/>
              </a:rPr>
              <a:t>Total Internal Reflection in Suburbia</a:t>
            </a:r>
          </a:p>
        </p:txBody>
      </p:sp>
      <p:sp>
        <p:nvSpPr>
          <p:cNvPr id="2" name="TextBox 1"/>
          <p:cNvSpPr txBox="1"/>
          <p:nvPr/>
        </p:nvSpPr>
        <p:spPr>
          <a:xfrm>
            <a:off x="9318817" y="713446"/>
            <a:ext cx="184666" cy="400110"/>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3000"/>
                                        <p:tgtEl>
                                          <p:spTgt spid="3"/>
                                        </p:tgtEl>
                                      </p:cBhvr>
                                    </p:animEffect>
                                  </p:childTnLst>
                                </p:cTn>
                              </p:par>
                            </p:childTnLst>
                          </p:cTn>
                        </p:par>
                        <p:par>
                          <p:cTn id="12" fill="hold">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289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6" grpId="0"/>
      <p:bldP spid="2898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403891" y="292100"/>
            <a:ext cx="6454173" cy="492443"/>
          </a:xfrm>
          <a:prstGeom prst="rect">
            <a:avLst/>
          </a:prstGeom>
          <a:noFill/>
          <a:ln w="9525">
            <a:noFill/>
            <a:miter lim="800000"/>
            <a:headEnd/>
            <a:tailEnd/>
          </a:ln>
        </p:spPr>
        <p:txBody>
          <a:bodyPr wrap="none">
            <a:spAutoFit/>
          </a:bodyPr>
          <a:lstStyle/>
          <a:p>
            <a:pPr algn="ctr">
              <a:lnSpc>
                <a:spcPct val="110000"/>
              </a:lnSpc>
            </a:pPr>
            <a:r>
              <a:rPr lang="en-US" sz="2400" i="1" u="sng" dirty="0" smtClean="0">
                <a:latin typeface="Trebuchet MS" pitchFamily="34" charset="0"/>
                <a:ea typeface="ＭＳ Ｐゴシック" pitchFamily="-65" charset="-128"/>
              </a:rPr>
              <a:t>Waveguide Transports Light Between Mirrors</a:t>
            </a:r>
            <a:endParaRPr lang="en-US" sz="2400" i="1" u="sng" dirty="0">
              <a:latin typeface="Trebuchet MS" pitchFamily="34" charset="0"/>
              <a:ea typeface="ＭＳ Ｐゴシック" pitchFamily="-65" charset="-128"/>
            </a:endParaRPr>
          </a:p>
        </p:txBody>
      </p:sp>
      <p:grpSp>
        <p:nvGrpSpPr>
          <p:cNvPr id="192515" name="Group 3"/>
          <p:cNvGrpSpPr>
            <a:grpSpLocks/>
          </p:cNvGrpSpPr>
          <p:nvPr/>
        </p:nvGrpSpPr>
        <p:grpSpPr bwMode="auto">
          <a:xfrm>
            <a:off x="282575" y="1971543"/>
            <a:ext cx="3546475" cy="906463"/>
            <a:chOff x="240" y="931"/>
            <a:chExt cx="2474" cy="936"/>
          </a:xfrm>
        </p:grpSpPr>
        <p:sp>
          <p:nvSpPr>
            <p:cNvPr id="192516" name="Rectangle 4"/>
            <p:cNvSpPr>
              <a:spLocks noChangeArrowheads="1"/>
            </p:cNvSpPr>
            <p:nvPr/>
          </p:nvSpPr>
          <p:spPr bwMode="auto">
            <a:xfrm flipV="1">
              <a:off x="240" y="1776"/>
              <a:ext cx="2454" cy="91"/>
            </a:xfrm>
            <a:prstGeom prst="rect">
              <a:avLst/>
            </a:prstGeom>
            <a:solidFill>
              <a:srgbClr val="5B98D2"/>
            </a:solidFill>
            <a:ln w="9525">
              <a:miter lim="800000"/>
              <a:headEnd/>
              <a:tailEnd/>
            </a:ln>
            <a:scene3d>
              <a:camera prst="legacyObliqueTopRight">
                <a:rot lat="21180000" lon="60000" rev="0"/>
              </a:camera>
              <a:lightRig rig="legacyFlat2" dir="t"/>
            </a:scene3d>
            <a:sp3d extrusionH="1878000" prstMaterial="legacyMatte">
              <a:bevelT w="13500" h="13500" prst="angle"/>
              <a:bevelB w="13500" h="13500" prst="angle"/>
              <a:extrusionClr>
                <a:srgbClr val="5B98D2"/>
              </a:extrusionClr>
            </a:sp3d>
          </p:spPr>
          <p:txBody>
            <a:bodyPr rot="10800000" wrap="none" anchor="ctr">
              <a:flatTx/>
            </a:bodyPr>
            <a:lstStyle/>
            <a:p>
              <a:endParaRPr lang="en-US" sz="1800">
                <a:ea typeface="ＭＳ Ｐゴシック" pitchFamily="-65" charset="-128"/>
              </a:endParaRPr>
            </a:p>
          </p:txBody>
        </p:sp>
        <p:sp>
          <p:nvSpPr>
            <p:cNvPr id="192517" name="Rectangle 5"/>
            <p:cNvSpPr>
              <a:spLocks noChangeArrowheads="1"/>
            </p:cNvSpPr>
            <p:nvPr/>
          </p:nvSpPr>
          <p:spPr bwMode="auto">
            <a:xfrm flipV="1">
              <a:off x="260" y="931"/>
              <a:ext cx="2454" cy="91"/>
            </a:xfrm>
            <a:prstGeom prst="rect">
              <a:avLst/>
            </a:prstGeom>
            <a:solidFill>
              <a:srgbClr val="5B98D2"/>
            </a:solidFill>
            <a:ln w="9525">
              <a:miter lim="800000"/>
              <a:headEnd/>
              <a:tailEnd/>
            </a:ln>
            <a:scene3d>
              <a:camera prst="legacyObliqueTopRight">
                <a:rot lat="21180000" lon="60000" rev="0"/>
              </a:camera>
              <a:lightRig rig="legacyFlat2" dir="t"/>
            </a:scene3d>
            <a:sp3d extrusionH="1878000" prstMaterial="legacyMatte">
              <a:bevelT w="13500" h="13500" prst="angle"/>
              <a:bevelB w="13500" h="13500" prst="angle"/>
              <a:extrusionClr>
                <a:srgbClr val="5B98D2"/>
              </a:extrusionClr>
            </a:sp3d>
          </p:spPr>
          <p:txBody>
            <a:bodyPr rot="10800000" wrap="none" anchor="ctr">
              <a:flatTx/>
            </a:bodyPr>
            <a:lstStyle/>
            <a:p>
              <a:endParaRPr lang="en-US" sz="1800">
                <a:ea typeface="ＭＳ Ｐゴシック" pitchFamily="-65" charset="-128"/>
              </a:endParaRPr>
            </a:p>
          </p:txBody>
        </p:sp>
        <p:sp>
          <p:nvSpPr>
            <p:cNvPr id="192518" name="Line 6"/>
            <p:cNvSpPr>
              <a:spLocks noChangeShapeType="1"/>
            </p:cNvSpPr>
            <p:nvPr/>
          </p:nvSpPr>
          <p:spPr bwMode="auto">
            <a:xfrm>
              <a:off x="799" y="1505"/>
              <a:ext cx="179" cy="241"/>
            </a:xfrm>
            <a:prstGeom prst="line">
              <a:avLst/>
            </a:prstGeom>
            <a:noFill/>
            <a:ln w="9525">
              <a:solidFill>
                <a:schemeClr val="tx1"/>
              </a:solidFill>
              <a:round/>
              <a:headEnd/>
              <a:tailEnd type="triangle" w="med" len="med"/>
            </a:ln>
          </p:spPr>
          <p:txBody>
            <a:bodyPr wrap="none" anchor="ctr"/>
            <a:lstStyle/>
            <a:p>
              <a:endParaRPr lang="en-US"/>
            </a:p>
          </p:txBody>
        </p:sp>
        <p:sp>
          <p:nvSpPr>
            <p:cNvPr id="192519" name="Line 7"/>
            <p:cNvSpPr>
              <a:spLocks noChangeShapeType="1"/>
            </p:cNvSpPr>
            <p:nvPr/>
          </p:nvSpPr>
          <p:spPr bwMode="auto">
            <a:xfrm flipV="1">
              <a:off x="978" y="1022"/>
              <a:ext cx="479" cy="724"/>
            </a:xfrm>
            <a:prstGeom prst="line">
              <a:avLst/>
            </a:prstGeom>
            <a:noFill/>
            <a:ln w="9525">
              <a:solidFill>
                <a:schemeClr val="tx1"/>
              </a:solidFill>
              <a:round/>
              <a:headEnd/>
              <a:tailEnd type="triangle" w="med" len="med"/>
            </a:ln>
          </p:spPr>
          <p:txBody>
            <a:bodyPr wrap="none" anchor="ctr"/>
            <a:lstStyle/>
            <a:p>
              <a:endParaRPr lang="en-US"/>
            </a:p>
          </p:txBody>
        </p:sp>
        <p:sp>
          <p:nvSpPr>
            <p:cNvPr id="192520" name="Line 8"/>
            <p:cNvSpPr>
              <a:spLocks noChangeShapeType="1"/>
            </p:cNvSpPr>
            <p:nvPr/>
          </p:nvSpPr>
          <p:spPr bwMode="auto">
            <a:xfrm>
              <a:off x="1517" y="1022"/>
              <a:ext cx="538" cy="724"/>
            </a:xfrm>
            <a:prstGeom prst="line">
              <a:avLst/>
            </a:prstGeom>
            <a:noFill/>
            <a:ln w="9525">
              <a:solidFill>
                <a:schemeClr val="tx1"/>
              </a:solidFill>
              <a:round/>
              <a:headEnd/>
              <a:tailEnd type="triangle" w="med" len="med"/>
            </a:ln>
          </p:spPr>
          <p:txBody>
            <a:bodyPr wrap="none" anchor="ctr"/>
            <a:lstStyle/>
            <a:p>
              <a:endParaRPr lang="en-US"/>
            </a:p>
          </p:txBody>
        </p:sp>
        <p:sp>
          <p:nvSpPr>
            <p:cNvPr id="192521" name="Line 9"/>
            <p:cNvSpPr>
              <a:spLocks noChangeShapeType="1"/>
            </p:cNvSpPr>
            <p:nvPr/>
          </p:nvSpPr>
          <p:spPr bwMode="auto">
            <a:xfrm flipV="1">
              <a:off x="2025" y="1411"/>
              <a:ext cx="240" cy="322"/>
            </a:xfrm>
            <a:prstGeom prst="line">
              <a:avLst/>
            </a:prstGeom>
            <a:noFill/>
            <a:ln w="9525">
              <a:solidFill>
                <a:schemeClr val="tx1"/>
              </a:solidFill>
              <a:round/>
              <a:headEnd/>
              <a:tailEnd type="triangle" w="med" len="med"/>
            </a:ln>
          </p:spPr>
          <p:txBody>
            <a:bodyPr wrap="none" anchor="ctr"/>
            <a:lstStyle/>
            <a:p>
              <a:endParaRPr lang="en-US"/>
            </a:p>
          </p:txBody>
        </p:sp>
      </p:grpSp>
      <p:sp>
        <p:nvSpPr>
          <p:cNvPr id="192522" name="Rectangle 10"/>
          <p:cNvSpPr>
            <a:spLocks noChangeArrowheads="1"/>
          </p:cNvSpPr>
          <p:nvPr/>
        </p:nvSpPr>
        <p:spPr bwMode="auto">
          <a:xfrm>
            <a:off x="4918075" y="2733543"/>
            <a:ext cx="3276600" cy="304800"/>
          </a:xfrm>
          <a:prstGeom prst="rect">
            <a:avLst/>
          </a:prstGeom>
          <a:solidFill>
            <a:srgbClr val="5B98D2"/>
          </a:solidFill>
          <a:ln w="9525">
            <a:miter lim="800000"/>
            <a:headEnd/>
            <a:tailEnd/>
          </a:ln>
          <a:scene3d>
            <a:camera prst="legacyObliqueTopRight"/>
            <a:lightRig rig="legacyFlat4" dir="t"/>
          </a:scene3d>
          <a:sp3d extrusionH="1801800" prstMaterial="legacyPlastic">
            <a:bevelT w="13500" h="13500" prst="angle"/>
            <a:bevelB w="13500" h="13500" prst="angle"/>
            <a:extrusionClr>
              <a:srgbClr val="5B98D2"/>
            </a:extrusionClr>
          </a:sp3d>
        </p:spPr>
        <p:txBody>
          <a:bodyPr wrap="none" anchor="ctr">
            <a:flatTx/>
          </a:bodyPr>
          <a:lstStyle/>
          <a:p>
            <a:endParaRPr lang="en-US" sz="1800">
              <a:ea typeface="ＭＳ Ｐゴシック" pitchFamily="-65" charset="-128"/>
            </a:endParaRPr>
          </a:p>
        </p:txBody>
      </p:sp>
      <p:sp>
        <p:nvSpPr>
          <p:cNvPr id="192523" name="Rectangle 11"/>
          <p:cNvSpPr>
            <a:spLocks noChangeArrowheads="1"/>
          </p:cNvSpPr>
          <p:nvPr/>
        </p:nvSpPr>
        <p:spPr bwMode="auto">
          <a:xfrm>
            <a:off x="4918075" y="2200143"/>
            <a:ext cx="3276600" cy="533400"/>
          </a:xfrm>
          <a:prstGeom prst="rect">
            <a:avLst/>
          </a:prstGeom>
          <a:solidFill>
            <a:schemeClr val="bg1">
              <a:lumMod val="85000"/>
            </a:schemeClr>
          </a:solidFill>
          <a:ln w="9525">
            <a:miter lim="800000"/>
            <a:headEnd/>
            <a:tailEnd/>
          </a:ln>
          <a:scene3d>
            <a:camera prst="legacyObliqueTopRight"/>
            <a:lightRig rig="legacyFlat4" dir="t"/>
          </a:scene3d>
          <a:sp3d extrusionH="1801800" prstMaterial="legacyPlastic">
            <a:bevelT w="13500" h="13500" prst="angle"/>
            <a:bevelB w="13500" h="13500" prst="angle"/>
            <a:extrusionClr>
              <a:schemeClr val="bg1">
                <a:lumMod val="85000"/>
              </a:schemeClr>
            </a:extrusionClr>
          </a:sp3d>
        </p:spPr>
        <p:txBody>
          <a:bodyPr wrap="none" anchor="ctr">
            <a:flatTx/>
          </a:bodyPr>
          <a:lstStyle/>
          <a:p>
            <a:endParaRPr lang="en-US" sz="1800">
              <a:ea typeface="ＭＳ Ｐゴシック" pitchFamily="-65" charset="-128"/>
            </a:endParaRPr>
          </a:p>
        </p:txBody>
      </p:sp>
      <p:sp>
        <p:nvSpPr>
          <p:cNvPr id="192524" name="Line 12"/>
          <p:cNvSpPr>
            <a:spLocks noChangeShapeType="1"/>
          </p:cNvSpPr>
          <p:nvPr/>
        </p:nvSpPr>
        <p:spPr bwMode="auto">
          <a:xfrm flipV="1">
            <a:off x="4918075" y="2200143"/>
            <a:ext cx="1371600" cy="533400"/>
          </a:xfrm>
          <a:prstGeom prst="line">
            <a:avLst/>
          </a:prstGeom>
          <a:noFill/>
          <a:ln w="28575">
            <a:solidFill>
              <a:srgbClr val="000000"/>
            </a:solidFill>
            <a:round/>
            <a:headEnd/>
            <a:tailEnd type="triangle" w="med" len="med"/>
          </a:ln>
        </p:spPr>
        <p:txBody>
          <a:bodyPr/>
          <a:lstStyle/>
          <a:p>
            <a:endParaRPr lang="en-US"/>
          </a:p>
        </p:txBody>
      </p:sp>
      <p:sp>
        <p:nvSpPr>
          <p:cNvPr id="192525" name="Line 13"/>
          <p:cNvSpPr>
            <a:spLocks noChangeShapeType="1"/>
          </p:cNvSpPr>
          <p:nvPr/>
        </p:nvSpPr>
        <p:spPr bwMode="auto">
          <a:xfrm>
            <a:off x="6213475" y="2200143"/>
            <a:ext cx="1371600" cy="533400"/>
          </a:xfrm>
          <a:prstGeom prst="line">
            <a:avLst/>
          </a:prstGeom>
          <a:noFill/>
          <a:ln w="28575">
            <a:solidFill>
              <a:srgbClr val="000000"/>
            </a:solidFill>
            <a:round/>
            <a:headEnd/>
            <a:tailEnd type="triangle" w="med" len="med"/>
          </a:ln>
        </p:spPr>
        <p:txBody>
          <a:bodyPr/>
          <a:lstStyle/>
          <a:p>
            <a:endParaRPr lang="en-US"/>
          </a:p>
        </p:txBody>
      </p:sp>
      <p:sp>
        <p:nvSpPr>
          <p:cNvPr id="192526" name="Line 14"/>
          <p:cNvSpPr>
            <a:spLocks noChangeShapeType="1"/>
          </p:cNvSpPr>
          <p:nvPr/>
        </p:nvSpPr>
        <p:spPr bwMode="auto">
          <a:xfrm flipV="1">
            <a:off x="7585075" y="2504943"/>
            <a:ext cx="609600" cy="228600"/>
          </a:xfrm>
          <a:prstGeom prst="line">
            <a:avLst/>
          </a:prstGeom>
          <a:noFill/>
          <a:ln w="28575">
            <a:solidFill>
              <a:srgbClr val="000000"/>
            </a:solidFill>
            <a:round/>
            <a:headEnd/>
            <a:tailEnd type="triangle" w="med" len="med"/>
          </a:ln>
        </p:spPr>
        <p:txBody>
          <a:bodyPr/>
          <a:lstStyle/>
          <a:p>
            <a:endParaRPr lang="en-US"/>
          </a:p>
        </p:txBody>
      </p:sp>
      <p:pic>
        <p:nvPicPr>
          <p:cNvPr id="192527" name="Picture 15"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5756275" y="2428743"/>
            <a:ext cx="152400" cy="228600"/>
          </a:xfrm>
          <a:prstGeom prst="rect">
            <a:avLst/>
          </a:prstGeom>
          <a:noFill/>
          <a:ln w="9525">
            <a:noFill/>
            <a:miter lim="800000"/>
            <a:headEnd/>
            <a:tailEnd/>
          </a:ln>
        </p:spPr>
      </p:pic>
      <p:sp>
        <p:nvSpPr>
          <p:cNvPr id="192528" name="Rectangle 16"/>
          <p:cNvSpPr>
            <a:spLocks noChangeArrowheads="1"/>
          </p:cNvSpPr>
          <p:nvPr/>
        </p:nvSpPr>
        <p:spPr bwMode="auto">
          <a:xfrm>
            <a:off x="4918075" y="1895343"/>
            <a:ext cx="3276600" cy="304800"/>
          </a:xfrm>
          <a:prstGeom prst="rect">
            <a:avLst/>
          </a:prstGeom>
          <a:solidFill>
            <a:srgbClr val="5B98D2"/>
          </a:solidFill>
          <a:ln w="9525">
            <a:miter lim="800000"/>
            <a:headEnd/>
            <a:tailEnd/>
          </a:ln>
          <a:scene3d>
            <a:camera prst="legacyObliqueTopRight"/>
            <a:lightRig rig="legacyFlat4" dir="t"/>
          </a:scene3d>
          <a:sp3d extrusionH="1801800" prstMaterial="legacyPlastic">
            <a:bevelT w="13500" h="13500" prst="angle"/>
            <a:bevelB w="13500" h="13500" prst="angle"/>
            <a:extrusionClr>
              <a:srgbClr val="5B98D2"/>
            </a:extrusionClr>
          </a:sp3d>
        </p:spPr>
        <p:txBody>
          <a:bodyPr wrap="none" anchor="ctr">
            <a:flatTx/>
          </a:bodyPr>
          <a:lstStyle/>
          <a:p>
            <a:endParaRPr lang="en-US" sz="1800">
              <a:ea typeface="ＭＳ Ｐゴシック" pitchFamily="-65" charset="-128"/>
            </a:endParaRPr>
          </a:p>
        </p:txBody>
      </p:sp>
      <p:pic>
        <p:nvPicPr>
          <p:cNvPr id="192529" name="Picture 17" descr="txp_fig"/>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blip>
          <a:srcRect/>
          <a:stretch>
            <a:fillRect/>
          </a:stretch>
        </p:blipFill>
        <p:spPr bwMode="auto">
          <a:xfrm>
            <a:off x="8364538" y="2176331"/>
            <a:ext cx="279400" cy="176212"/>
          </a:xfrm>
          <a:prstGeom prst="rect">
            <a:avLst/>
          </a:prstGeom>
          <a:noFill/>
          <a:ln w="9525">
            <a:noFill/>
            <a:miter lim="800000"/>
            <a:headEnd/>
            <a:tailEnd/>
          </a:ln>
        </p:spPr>
      </p:pic>
      <p:pic>
        <p:nvPicPr>
          <p:cNvPr id="192530" name="Picture 18" descr="txp_fig"/>
          <p:cNvPicPr>
            <a:picLocks noChangeAspect="1" noChangeArrowheads="1"/>
          </p:cNvPicPr>
          <p:nvPr>
            <p:custDataLst>
              <p:tags r:id="rId3"/>
            </p:custDataLst>
          </p:nvPr>
        </p:nvPicPr>
        <p:blipFill>
          <a:blip r:embed="rId8" cstate="print">
            <a:clrChange>
              <a:clrFrom>
                <a:srgbClr val="FFFFFF"/>
              </a:clrFrom>
              <a:clrTo>
                <a:srgbClr val="FFFFFF">
                  <a:alpha val="0"/>
                </a:srgbClr>
              </a:clrTo>
            </a:clrChange>
          </a:blip>
          <a:srcRect/>
          <a:stretch>
            <a:fillRect/>
          </a:stretch>
        </p:blipFill>
        <p:spPr bwMode="auto">
          <a:xfrm>
            <a:off x="8374063" y="2557331"/>
            <a:ext cx="290512" cy="176212"/>
          </a:xfrm>
          <a:prstGeom prst="rect">
            <a:avLst/>
          </a:prstGeom>
          <a:noFill/>
          <a:ln w="9525">
            <a:noFill/>
            <a:miter lim="800000"/>
            <a:headEnd/>
            <a:tailEnd/>
          </a:ln>
        </p:spPr>
      </p:pic>
      <p:pic>
        <p:nvPicPr>
          <p:cNvPr id="192531" name="Picture 19" descr="txp_fig"/>
          <p:cNvPicPr>
            <a:picLocks noChangeAspect="1" noChangeArrowheads="1"/>
          </p:cNvPicPr>
          <p:nvPr>
            <p:custDataLst>
              <p:tags r:id="rId4"/>
            </p:custDataLst>
          </p:nvPr>
        </p:nvPicPr>
        <p:blipFill>
          <a:blip r:embed="rId8" cstate="print">
            <a:clrChange>
              <a:clrFrom>
                <a:srgbClr val="FFFFFF"/>
              </a:clrFrom>
              <a:clrTo>
                <a:srgbClr val="FFFFFF">
                  <a:alpha val="0"/>
                </a:srgbClr>
              </a:clrTo>
            </a:clrChange>
          </a:blip>
          <a:srcRect/>
          <a:stretch>
            <a:fillRect/>
          </a:stretch>
        </p:blipFill>
        <p:spPr bwMode="auto">
          <a:xfrm>
            <a:off x="8359775" y="1666743"/>
            <a:ext cx="290513" cy="176213"/>
          </a:xfrm>
          <a:prstGeom prst="rect">
            <a:avLst/>
          </a:prstGeom>
          <a:noFill/>
          <a:ln w="9525">
            <a:noFill/>
            <a:miter lim="800000"/>
            <a:headEnd/>
            <a:tailEnd/>
          </a:ln>
        </p:spPr>
      </p:pic>
      <p:sp>
        <p:nvSpPr>
          <p:cNvPr id="337942" name="Freeform 22"/>
          <p:cNvSpPr>
            <a:spLocks/>
          </p:cNvSpPr>
          <p:nvPr/>
        </p:nvSpPr>
        <p:spPr bwMode="auto">
          <a:xfrm rot="5400000">
            <a:off x="6275388" y="2325555"/>
            <a:ext cx="1066800" cy="358775"/>
          </a:xfrm>
          <a:custGeom>
            <a:avLst/>
            <a:gdLst>
              <a:gd name="T0" fmla="*/ 19543 w 1856"/>
              <a:gd name="T1" fmla="*/ 340125 h 1135"/>
              <a:gd name="T2" fmla="*/ 42534 w 1856"/>
              <a:gd name="T3" fmla="*/ 329378 h 1135"/>
              <a:gd name="T4" fmla="*/ 64951 w 1856"/>
              <a:gd name="T5" fmla="*/ 316734 h 1135"/>
              <a:gd name="T6" fmla="*/ 87367 w 1856"/>
              <a:gd name="T7" fmla="*/ 304406 h 1135"/>
              <a:gd name="T8" fmla="*/ 107485 w 1856"/>
              <a:gd name="T9" fmla="*/ 292078 h 1135"/>
              <a:gd name="T10" fmla="*/ 127027 w 1856"/>
              <a:gd name="T11" fmla="*/ 279434 h 1135"/>
              <a:gd name="T12" fmla="*/ 146570 w 1856"/>
              <a:gd name="T13" fmla="*/ 267106 h 1135"/>
              <a:gd name="T14" fmla="*/ 163814 w 1856"/>
              <a:gd name="T15" fmla="*/ 254778 h 1135"/>
              <a:gd name="T16" fmla="*/ 180482 w 1856"/>
              <a:gd name="T17" fmla="*/ 242134 h 1135"/>
              <a:gd name="T18" fmla="*/ 194852 w 1856"/>
              <a:gd name="T19" fmla="*/ 229806 h 1135"/>
              <a:gd name="T20" fmla="*/ 211521 w 1856"/>
              <a:gd name="T21" fmla="*/ 217478 h 1135"/>
              <a:gd name="T22" fmla="*/ 225890 w 1856"/>
              <a:gd name="T23" fmla="*/ 205150 h 1135"/>
              <a:gd name="T24" fmla="*/ 239685 w 1856"/>
              <a:gd name="T25" fmla="*/ 192506 h 1135"/>
              <a:gd name="T26" fmla="*/ 254055 w 1856"/>
              <a:gd name="T27" fmla="*/ 180178 h 1135"/>
              <a:gd name="T28" fmla="*/ 268424 w 1856"/>
              <a:gd name="T29" fmla="*/ 167850 h 1135"/>
              <a:gd name="T30" fmla="*/ 279345 w 1856"/>
              <a:gd name="T31" fmla="*/ 155206 h 1135"/>
              <a:gd name="T32" fmla="*/ 290841 w 1856"/>
              <a:gd name="T33" fmla="*/ 142878 h 1135"/>
              <a:gd name="T34" fmla="*/ 304636 w 1856"/>
              <a:gd name="T35" fmla="*/ 130550 h 1135"/>
              <a:gd name="T36" fmla="*/ 316131 w 1856"/>
              <a:gd name="T37" fmla="*/ 117906 h 1135"/>
              <a:gd name="T38" fmla="*/ 330501 w 1856"/>
              <a:gd name="T39" fmla="*/ 105578 h 1135"/>
              <a:gd name="T40" fmla="*/ 341422 w 1856"/>
              <a:gd name="T41" fmla="*/ 93250 h 1135"/>
              <a:gd name="T42" fmla="*/ 355792 w 1856"/>
              <a:gd name="T43" fmla="*/ 80922 h 1135"/>
              <a:gd name="T44" fmla="*/ 372460 w 1856"/>
              <a:gd name="T45" fmla="*/ 68278 h 1135"/>
              <a:gd name="T46" fmla="*/ 386830 w 1856"/>
              <a:gd name="T47" fmla="*/ 55950 h 1135"/>
              <a:gd name="T48" fmla="*/ 406373 w 1856"/>
              <a:gd name="T49" fmla="*/ 43622 h 1135"/>
              <a:gd name="T50" fmla="*/ 426490 w 1856"/>
              <a:gd name="T51" fmla="*/ 30978 h 1135"/>
              <a:gd name="T52" fmla="*/ 448907 w 1856"/>
              <a:gd name="T53" fmla="*/ 18650 h 1135"/>
              <a:gd name="T54" fmla="*/ 471323 w 1856"/>
              <a:gd name="T55" fmla="*/ 11064 h 1135"/>
              <a:gd name="T56" fmla="*/ 493740 w 1856"/>
              <a:gd name="T57" fmla="*/ 4742 h 1135"/>
              <a:gd name="T58" fmla="*/ 516731 w 1856"/>
              <a:gd name="T59" fmla="*/ 0 h 1135"/>
              <a:gd name="T60" fmla="*/ 539148 w 1856"/>
              <a:gd name="T61" fmla="*/ 1581 h 1135"/>
              <a:gd name="T62" fmla="*/ 561564 w 1856"/>
              <a:gd name="T63" fmla="*/ 6322 h 1135"/>
              <a:gd name="T64" fmla="*/ 584556 w 1856"/>
              <a:gd name="T65" fmla="*/ 12328 h 1135"/>
              <a:gd name="T66" fmla="*/ 606972 w 1856"/>
              <a:gd name="T67" fmla="*/ 23391 h 1135"/>
              <a:gd name="T68" fmla="*/ 629389 w 1856"/>
              <a:gd name="T69" fmla="*/ 34139 h 1135"/>
              <a:gd name="T70" fmla="*/ 649506 w 1856"/>
              <a:gd name="T71" fmla="*/ 46783 h 1135"/>
              <a:gd name="T72" fmla="*/ 666175 w 1856"/>
              <a:gd name="T73" fmla="*/ 59111 h 1135"/>
              <a:gd name="T74" fmla="*/ 682844 w 1856"/>
              <a:gd name="T75" fmla="*/ 71439 h 1135"/>
              <a:gd name="T76" fmla="*/ 700088 w 1856"/>
              <a:gd name="T77" fmla="*/ 83767 h 1135"/>
              <a:gd name="T78" fmla="*/ 711583 w 1856"/>
              <a:gd name="T79" fmla="*/ 96411 h 1135"/>
              <a:gd name="T80" fmla="*/ 725378 w 1856"/>
              <a:gd name="T81" fmla="*/ 108739 h 1135"/>
              <a:gd name="T82" fmla="*/ 736874 w 1856"/>
              <a:gd name="T83" fmla="*/ 121067 h 1135"/>
              <a:gd name="T84" fmla="*/ 747795 w 1856"/>
              <a:gd name="T85" fmla="*/ 133711 h 1135"/>
              <a:gd name="T86" fmla="*/ 762164 w 1856"/>
              <a:gd name="T87" fmla="*/ 146039 h 1135"/>
              <a:gd name="T88" fmla="*/ 773660 w 1856"/>
              <a:gd name="T89" fmla="*/ 158367 h 1135"/>
              <a:gd name="T90" fmla="*/ 787455 w 1856"/>
              <a:gd name="T91" fmla="*/ 170695 h 1135"/>
              <a:gd name="T92" fmla="*/ 798950 w 1856"/>
              <a:gd name="T93" fmla="*/ 183339 h 1135"/>
              <a:gd name="T94" fmla="*/ 812745 w 1856"/>
              <a:gd name="T95" fmla="*/ 195667 h 1135"/>
              <a:gd name="T96" fmla="*/ 827115 w 1856"/>
              <a:gd name="T97" fmla="*/ 207995 h 1135"/>
              <a:gd name="T98" fmla="*/ 843784 w 1856"/>
              <a:gd name="T99" fmla="*/ 220639 h 1135"/>
              <a:gd name="T100" fmla="*/ 861027 w 1856"/>
              <a:gd name="T101" fmla="*/ 232967 h 1135"/>
              <a:gd name="T102" fmla="*/ 874822 w 1856"/>
              <a:gd name="T103" fmla="*/ 245295 h 1135"/>
              <a:gd name="T104" fmla="*/ 892066 w 1856"/>
              <a:gd name="T105" fmla="*/ 257939 h 1135"/>
              <a:gd name="T106" fmla="*/ 908734 w 1856"/>
              <a:gd name="T107" fmla="*/ 270267 h 1135"/>
              <a:gd name="T108" fmla="*/ 928852 w 1856"/>
              <a:gd name="T109" fmla="*/ 282595 h 1135"/>
              <a:gd name="T110" fmla="*/ 948394 w 1856"/>
              <a:gd name="T111" fmla="*/ 294923 h 1135"/>
              <a:gd name="T112" fmla="*/ 967937 w 1856"/>
              <a:gd name="T113" fmla="*/ 307567 h 1135"/>
              <a:gd name="T114" fmla="*/ 990928 w 1856"/>
              <a:gd name="T115" fmla="*/ 319895 h 1135"/>
              <a:gd name="T116" fmla="*/ 1013345 w 1856"/>
              <a:gd name="T117" fmla="*/ 332222 h 1135"/>
              <a:gd name="T118" fmla="*/ 1035762 w 1856"/>
              <a:gd name="T119" fmla="*/ 343286 h 1135"/>
              <a:gd name="T120" fmla="*/ 1058753 w 1856"/>
              <a:gd name="T121" fmla="*/ 354033 h 1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56"/>
              <a:gd name="T184" fmla="*/ 0 h 1135"/>
              <a:gd name="T185" fmla="*/ 1856 w 1856"/>
              <a:gd name="T186" fmla="*/ 1135 h 11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56" h="1135">
                <a:moveTo>
                  <a:pt x="0" y="1110"/>
                </a:moveTo>
                <a:lnTo>
                  <a:pt x="5" y="1105"/>
                </a:lnTo>
                <a:lnTo>
                  <a:pt x="10" y="1100"/>
                </a:lnTo>
                <a:lnTo>
                  <a:pt x="15" y="1096"/>
                </a:lnTo>
                <a:lnTo>
                  <a:pt x="20" y="1091"/>
                </a:lnTo>
                <a:lnTo>
                  <a:pt x="25" y="1086"/>
                </a:lnTo>
                <a:lnTo>
                  <a:pt x="30" y="1081"/>
                </a:lnTo>
                <a:lnTo>
                  <a:pt x="34" y="1076"/>
                </a:lnTo>
                <a:lnTo>
                  <a:pt x="39" y="1071"/>
                </a:lnTo>
                <a:lnTo>
                  <a:pt x="44" y="1066"/>
                </a:lnTo>
                <a:lnTo>
                  <a:pt x="49" y="1066"/>
                </a:lnTo>
                <a:lnTo>
                  <a:pt x="54" y="1061"/>
                </a:lnTo>
                <a:lnTo>
                  <a:pt x="59" y="1056"/>
                </a:lnTo>
                <a:lnTo>
                  <a:pt x="64" y="1051"/>
                </a:lnTo>
                <a:lnTo>
                  <a:pt x="69" y="1046"/>
                </a:lnTo>
                <a:lnTo>
                  <a:pt x="74" y="1042"/>
                </a:lnTo>
                <a:lnTo>
                  <a:pt x="79" y="1037"/>
                </a:lnTo>
                <a:lnTo>
                  <a:pt x="84" y="1032"/>
                </a:lnTo>
                <a:lnTo>
                  <a:pt x="88" y="1027"/>
                </a:lnTo>
                <a:lnTo>
                  <a:pt x="93" y="1022"/>
                </a:lnTo>
                <a:lnTo>
                  <a:pt x="98" y="1017"/>
                </a:lnTo>
                <a:lnTo>
                  <a:pt x="103" y="1012"/>
                </a:lnTo>
                <a:lnTo>
                  <a:pt x="108" y="1007"/>
                </a:lnTo>
                <a:lnTo>
                  <a:pt x="113" y="1002"/>
                </a:lnTo>
                <a:lnTo>
                  <a:pt x="118" y="997"/>
                </a:lnTo>
                <a:lnTo>
                  <a:pt x="123" y="992"/>
                </a:lnTo>
                <a:lnTo>
                  <a:pt x="128" y="987"/>
                </a:lnTo>
                <a:lnTo>
                  <a:pt x="133" y="983"/>
                </a:lnTo>
                <a:lnTo>
                  <a:pt x="138" y="978"/>
                </a:lnTo>
                <a:lnTo>
                  <a:pt x="142" y="973"/>
                </a:lnTo>
                <a:lnTo>
                  <a:pt x="147" y="968"/>
                </a:lnTo>
                <a:lnTo>
                  <a:pt x="152" y="963"/>
                </a:lnTo>
                <a:lnTo>
                  <a:pt x="157" y="958"/>
                </a:lnTo>
                <a:lnTo>
                  <a:pt x="162" y="953"/>
                </a:lnTo>
                <a:lnTo>
                  <a:pt x="167" y="948"/>
                </a:lnTo>
                <a:lnTo>
                  <a:pt x="167" y="943"/>
                </a:lnTo>
                <a:lnTo>
                  <a:pt x="172" y="938"/>
                </a:lnTo>
                <a:lnTo>
                  <a:pt x="177" y="933"/>
                </a:lnTo>
                <a:lnTo>
                  <a:pt x="182" y="929"/>
                </a:lnTo>
                <a:lnTo>
                  <a:pt x="187" y="924"/>
                </a:lnTo>
                <a:lnTo>
                  <a:pt x="192" y="919"/>
                </a:lnTo>
                <a:lnTo>
                  <a:pt x="197" y="914"/>
                </a:lnTo>
                <a:lnTo>
                  <a:pt x="201" y="909"/>
                </a:lnTo>
                <a:lnTo>
                  <a:pt x="201" y="904"/>
                </a:lnTo>
                <a:lnTo>
                  <a:pt x="206" y="899"/>
                </a:lnTo>
                <a:lnTo>
                  <a:pt x="211" y="894"/>
                </a:lnTo>
                <a:lnTo>
                  <a:pt x="216" y="889"/>
                </a:lnTo>
                <a:lnTo>
                  <a:pt x="221" y="884"/>
                </a:lnTo>
                <a:lnTo>
                  <a:pt x="226" y="879"/>
                </a:lnTo>
                <a:lnTo>
                  <a:pt x="231" y="875"/>
                </a:lnTo>
                <a:lnTo>
                  <a:pt x="236" y="870"/>
                </a:lnTo>
                <a:lnTo>
                  <a:pt x="241" y="865"/>
                </a:lnTo>
                <a:lnTo>
                  <a:pt x="241" y="860"/>
                </a:lnTo>
                <a:lnTo>
                  <a:pt x="246" y="855"/>
                </a:lnTo>
                <a:lnTo>
                  <a:pt x="251" y="850"/>
                </a:lnTo>
                <a:lnTo>
                  <a:pt x="255" y="845"/>
                </a:lnTo>
                <a:lnTo>
                  <a:pt x="260" y="840"/>
                </a:lnTo>
                <a:lnTo>
                  <a:pt x="260" y="835"/>
                </a:lnTo>
                <a:lnTo>
                  <a:pt x="265" y="830"/>
                </a:lnTo>
                <a:lnTo>
                  <a:pt x="270" y="825"/>
                </a:lnTo>
                <a:lnTo>
                  <a:pt x="275" y="820"/>
                </a:lnTo>
                <a:lnTo>
                  <a:pt x="275" y="816"/>
                </a:lnTo>
                <a:lnTo>
                  <a:pt x="280" y="811"/>
                </a:lnTo>
                <a:lnTo>
                  <a:pt x="285" y="806"/>
                </a:lnTo>
                <a:lnTo>
                  <a:pt x="290" y="801"/>
                </a:lnTo>
                <a:lnTo>
                  <a:pt x="290" y="796"/>
                </a:lnTo>
                <a:lnTo>
                  <a:pt x="295" y="791"/>
                </a:lnTo>
                <a:lnTo>
                  <a:pt x="300" y="786"/>
                </a:lnTo>
                <a:lnTo>
                  <a:pt x="305" y="781"/>
                </a:lnTo>
                <a:lnTo>
                  <a:pt x="305" y="776"/>
                </a:lnTo>
                <a:lnTo>
                  <a:pt x="309" y="771"/>
                </a:lnTo>
                <a:lnTo>
                  <a:pt x="314" y="766"/>
                </a:lnTo>
                <a:lnTo>
                  <a:pt x="319" y="762"/>
                </a:lnTo>
                <a:lnTo>
                  <a:pt x="319" y="757"/>
                </a:lnTo>
                <a:lnTo>
                  <a:pt x="324" y="752"/>
                </a:lnTo>
                <a:lnTo>
                  <a:pt x="329" y="747"/>
                </a:lnTo>
                <a:lnTo>
                  <a:pt x="329" y="742"/>
                </a:lnTo>
                <a:lnTo>
                  <a:pt x="334" y="737"/>
                </a:lnTo>
                <a:lnTo>
                  <a:pt x="339" y="732"/>
                </a:lnTo>
                <a:lnTo>
                  <a:pt x="339" y="727"/>
                </a:lnTo>
                <a:lnTo>
                  <a:pt x="344" y="722"/>
                </a:lnTo>
                <a:lnTo>
                  <a:pt x="349" y="717"/>
                </a:lnTo>
                <a:lnTo>
                  <a:pt x="354" y="712"/>
                </a:lnTo>
                <a:lnTo>
                  <a:pt x="354" y="707"/>
                </a:lnTo>
                <a:lnTo>
                  <a:pt x="359" y="703"/>
                </a:lnTo>
                <a:lnTo>
                  <a:pt x="363" y="698"/>
                </a:lnTo>
                <a:lnTo>
                  <a:pt x="363" y="693"/>
                </a:lnTo>
                <a:lnTo>
                  <a:pt x="368" y="688"/>
                </a:lnTo>
                <a:lnTo>
                  <a:pt x="373" y="683"/>
                </a:lnTo>
                <a:lnTo>
                  <a:pt x="373" y="678"/>
                </a:lnTo>
                <a:lnTo>
                  <a:pt x="378" y="673"/>
                </a:lnTo>
                <a:lnTo>
                  <a:pt x="378" y="668"/>
                </a:lnTo>
                <a:lnTo>
                  <a:pt x="383" y="663"/>
                </a:lnTo>
                <a:lnTo>
                  <a:pt x="388" y="658"/>
                </a:lnTo>
                <a:lnTo>
                  <a:pt x="388" y="653"/>
                </a:lnTo>
                <a:lnTo>
                  <a:pt x="393" y="649"/>
                </a:lnTo>
                <a:lnTo>
                  <a:pt x="398" y="644"/>
                </a:lnTo>
                <a:lnTo>
                  <a:pt x="398" y="639"/>
                </a:lnTo>
                <a:lnTo>
                  <a:pt x="403" y="634"/>
                </a:lnTo>
                <a:lnTo>
                  <a:pt x="408" y="629"/>
                </a:lnTo>
                <a:lnTo>
                  <a:pt x="408" y="624"/>
                </a:lnTo>
                <a:lnTo>
                  <a:pt x="413" y="619"/>
                </a:lnTo>
                <a:lnTo>
                  <a:pt x="413" y="614"/>
                </a:lnTo>
                <a:lnTo>
                  <a:pt x="417" y="609"/>
                </a:lnTo>
                <a:lnTo>
                  <a:pt x="422" y="604"/>
                </a:lnTo>
                <a:lnTo>
                  <a:pt x="422" y="599"/>
                </a:lnTo>
                <a:lnTo>
                  <a:pt x="427" y="595"/>
                </a:lnTo>
                <a:lnTo>
                  <a:pt x="432" y="590"/>
                </a:lnTo>
                <a:lnTo>
                  <a:pt x="432" y="585"/>
                </a:lnTo>
                <a:lnTo>
                  <a:pt x="437" y="580"/>
                </a:lnTo>
                <a:lnTo>
                  <a:pt x="437" y="575"/>
                </a:lnTo>
                <a:lnTo>
                  <a:pt x="442" y="570"/>
                </a:lnTo>
                <a:lnTo>
                  <a:pt x="442" y="565"/>
                </a:lnTo>
                <a:lnTo>
                  <a:pt x="447" y="560"/>
                </a:lnTo>
                <a:lnTo>
                  <a:pt x="452" y="555"/>
                </a:lnTo>
                <a:lnTo>
                  <a:pt x="452" y="550"/>
                </a:lnTo>
                <a:lnTo>
                  <a:pt x="457" y="545"/>
                </a:lnTo>
                <a:lnTo>
                  <a:pt x="457" y="540"/>
                </a:lnTo>
                <a:lnTo>
                  <a:pt x="462" y="536"/>
                </a:lnTo>
                <a:lnTo>
                  <a:pt x="467" y="531"/>
                </a:lnTo>
                <a:lnTo>
                  <a:pt x="467" y="526"/>
                </a:lnTo>
                <a:lnTo>
                  <a:pt x="472" y="521"/>
                </a:lnTo>
                <a:lnTo>
                  <a:pt x="472" y="516"/>
                </a:lnTo>
                <a:lnTo>
                  <a:pt x="476" y="511"/>
                </a:lnTo>
                <a:lnTo>
                  <a:pt x="476" y="506"/>
                </a:lnTo>
                <a:lnTo>
                  <a:pt x="481" y="501"/>
                </a:lnTo>
                <a:lnTo>
                  <a:pt x="481" y="496"/>
                </a:lnTo>
                <a:lnTo>
                  <a:pt x="486" y="491"/>
                </a:lnTo>
                <a:lnTo>
                  <a:pt x="491" y="486"/>
                </a:lnTo>
                <a:lnTo>
                  <a:pt x="491" y="482"/>
                </a:lnTo>
                <a:lnTo>
                  <a:pt x="496" y="477"/>
                </a:lnTo>
                <a:lnTo>
                  <a:pt x="496" y="472"/>
                </a:lnTo>
                <a:lnTo>
                  <a:pt x="501" y="467"/>
                </a:lnTo>
                <a:lnTo>
                  <a:pt x="501" y="462"/>
                </a:lnTo>
                <a:lnTo>
                  <a:pt x="506" y="457"/>
                </a:lnTo>
                <a:lnTo>
                  <a:pt x="506" y="452"/>
                </a:lnTo>
                <a:lnTo>
                  <a:pt x="511" y="447"/>
                </a:lnTo>
                <a:lnTo>
                  <a:pt x="511" y="442"/>
                </a:lnTo>
                <a:lnTo>
                  <a:pt x="516" y="437"/>
                </a:lnTo>
                <a:lnTo>
                  <a:pt x="521" y="432"/>
                </a:lnTo>
                <a:lnTo>
                  <a:pt x="521" y="428"/>
                </a:lnTo>
                <a:lnTo>
                  <a:pt x="526" y="423"/>
                </a:lnTo>
                <a:lnTo>
                  <a:pt x="526" y="418"/>
                </a:lnTo>
                <a:lnTo>
                  <a:pt x="530" y="413"/>
                </a:lnTo>
                <a:lnTo>
                  <a:pt x="535" y="408"/>
                </a:lnTo>
                <a:lnTo>
                  <a:pt x="535" y="403"/>
                </a:lnTo>
                <a:lnTo>
                  <a:pt x="540" y="398"/>
                </a:lnTo>
                <a:lnTo>
                  <a:pt x="540" y="393"/>
                </a:lnTo>
                <a:lnTo>
                  <a:pt x="545" y="388"/>
                </a:lnTo>
                <a:lnTo>
                  <a:pt x="545" y="383"/>
                </a:lnTo>
                <a:lnTo>
                  <a:pt x="550" y="378"/>
                </a:lnTo>
                <a:lnTo>
                  <a:pt x="550" y="373"/>
                </a:lnTo>
                <a:lnTo>
                  <a:pt x="555" y="369"/>
                </a:lnTo>
                <a:lnTo>
                  <a:pt x="555" y="364"/>
                </a:lnTo>
                <a:lnTo>
                  <a:pt x="560" y="359"/>
                </a:lnTo>
                <a:lnTo>
                  <a:pt x="565" y="354"/>
                </a:lnTo>
                <a:lnTo>
                  <a:pt x="565" y="349"/>
                </a:lnTo>
                <a:lnTo>
                  <a:pt x="570" y="344"/>
                </a:lnTo>
                <a:lnTo>
                  <a:pt x="570" y="339"/>
                </a:lnTo>
                <a:lnTo>
                  <a:pt x="575" y="334"/>
                </a:lnTo>
                <a:lnTo>
                  <a:pt x="575" y="329"/>
                </a:lnTo>
                <a:lnTo>
                  <a:pt x="580" y="324"/>
                </a:lnTo>
                <a:lnTo>
                  <a:pt x="580" y="319"/>
                </a:lnTo>
                <a:lnTo>
                  <a:pt x="584" y="315"/>
                </a:lnTo>
                <a:lnTo>
                  <a:pt x="589" y="310"/>
                </a:lnTo>
                <a:lnTo>
                  <a:pt x="589" y="305"/>
                </a:lnTo>
                <a:lnTo>
                  <a:pt x="594" y="300"/>
                </a:lnTo>
                <a:lnTo>
                  <a:pt x="594" y="295"/>
                </a:lnTo>
                <a:lnTo>
                  <a:pt x="599" y="290"/>
                </a:lnTo>
                <a:lnTo>
                  <a:pt x="604" y="285"/>
                </a:lnTo>
                <a:lnTo>
                  <a:pt x="604" y="280"/>
                </a:lnTo>
                <a:lnTo>
                  <a:pt x="609" y="275"/>
                </a:lnTo>
                <a:lnTo>
                  <a:pt x="609" y="270"/>
                </a:lnTo>
                <a:lnTo>
                  <a:pt x="614" y="265"/>
                </a:lnTo>
                <a:lnTo>
                  <a:pt x="619" y="261"/>
                </a:lnTo>
                <a:lnTo>
                  <a:pt x="619" y="256"/>
                </a:lnTo>
                <a:lnTo>
                  <a:pt x="624" y="251"/>
                </a:lnTo>
                <a:lnTo>
                  <a:pt x="629" y="246"/>
                </a:lnTo>
                <a:lnTo>
                  <a:pt x="629" y="241"/>
                </a:lnTo>
                <a:lnTo>
                  <a:pt x="634" y="236"/>
                </a:lnTo>
                <a:lnTo>
                  <a:pt x="638" y="231"/>
                </a:lnTo>
                <a:lnTo>
                  <a:pt x="638" y="226"/>
                </a:lnTo>
                <a:lnTo>
                  <a:pt x="643" y="221"/>
                </a:lnTo>
                <a:lnTo>
                  <a:pt x="648" y="216"/>
                </a:lnTo>
                <a:lnTo>
                  <a:pt x="648" y="211"/>
                </a:lnTo>
                <a:lnTo>
                  <a:pt x="653" y="206"/>
                </a:lnTo>
                <a:lnTo>
                  <a:pt x="658" y="202"/>
                </a:lnTo>
                <a:lnTo>
                  <a:pt x="658" y="197"/>
                </a:lnTo>
                <a:lnTo>
                  <a:pt x="663" y="192"/>
                </a:lnTo>
                <a:lnTo>
                  <a:pt x="668" y="187"/>
                </a:lnTo>
                <a:lnTo>
                  <a:pt x="673" y="182"/>
                </a:lnTo>
                <a:lnTo>
                  <a:pt x="673" y="177"/>
                </a:lnTo>
                <a:lnTo>
                  <a:pt x="678" y="172"/>
                </a:lnTo>
                <a:lnTo>
                  <a:pt x="683" y="167"/>
                </a:lnTo>
                <a:lnTo>
                  <a:pt x="688" y="162"/>
                </a:lnTo>
                <a:lnTo>
                  <a:pt x="688" y="157"/>
                </a:lnTo>
                <a:lnTo>
                  <a:pt x="692" y="152"/>
                </a:lnTo>
                <a:lnTo>
                  <a:pt x="697" y="148"/>
                </a:lnTo>
                <a:lnTo>
                  <a:pt x="702" y="143"/>
                </a:lnTo>
                <a:lnTo>
                  <a:pt x="707" y="138"/>
                </a:lnTo>
                <a:lnTo>
                  <a:pt x="712" y="133"/>
                </a:lnTo>
                <a:lnTo>
                  <a:pt x="717" y="128"/>
                </a:lnTo>
                <a:lnTo>
                  <a:pt x="717" y="123"/>
                </a:lnTo>
                <a:lnTo>
                  <a:pt x="722" y="118"/>
                </a:lnTo>
                <a:lnTo>
                  <a:pt x="727" y="113"/>
                </a:lnTo>
                <a:lnTo>
                  <a:pt x="732" y="108"/>
                </a:lnTo>
                <a:lnTo>
                  <a:pt x="737" y="103"/>
                </a:lnTo>
                <a:lnTo>
                  <a:pt x="742" y="98"/>
                </a:lnTo>
                <a:lnTo>
                  <a:pt x="747" y="94"/>
                </a:lnTo>
                <a:lnTo>
                  <a:pt x="751" y="89"/>
                </a:lnTo>
                <a:lnTo>
                  <a:pt x="756" y="84"/>
                </a:lnTo>
                <a:lnTo>
                  <a:pt x="761" y="79"/>
                </a:lnTo>
                <a:lnTo>
                  <a:pt x="766" y="74"/>
                </a:lnTo>
                <a:lnTo>
                  <a:pt x="771" y="69"/>
                </a:lnTo>
                <a:lnTo>
                  <a:pt x="776" y="64"/>
                </a:lnTo>
                <a:lnTo>
                  <a:pt x="781" y="59"/>
                </a:lnTo>
                <a:lnTo>
                  <a:pt x="786" y="59"/>
                </a:lnTo>
                <a:lnTo>
                  <a:pt x="791" y="54"/>
                </a:lnTo>
                <a:lnTo>
                  <a:pt x="796" y="49"/>
                </a:lnTo>
                <a:lnTo>
                  <a:pt x="801" y="44"/>
                </a:lnTo>
                <a:lnTo>
                  <a:pt x="805" y="44"/>
                </a:lnTo>
                <a:lnTo>
                  <a:pt x="810" y="39"/>
                </a:lnTo>
                <a:lnTo>
                  <a:pt x="815" y="35"/>
                </a:lnTo>
                <a:lnTo>
                  <a:pt x="820" y="35"/>
                </a:lnTo>
                <a:lnTo>
                  <a:pt x="825" y="30"/>
                </a:lnTo>
                <a:lnTo>
                  <a:pt x="830" y="30"/>
                </a:lnTo>
                <a:lnTo>
                  <a:pt x="835" y="25"/>
                </a:lnTo>
                <a:lnTo>
                  <a:pt x="840" y="20"/>
                </a:lnTo>
                <a:lnTo>
                  <a:pt x="845" y="20"/>
                </a:lnTo>
                <a:lnTo>
                  <a:pt x="850" y="20"/>
                </a:lnTo>
                <a:lnTo>
                  <a:pt x="855" y="15"/>
                </a:lnTo>
                <a:lnTo>
                  <a:pt x="859" y="15"/>
                </a:lnTo>
                <a:lnTo>
                  <a:pt x="864" y="10"/>
                </a:lnTo>
                <a:lnTo>
                  <a:pt x="869" y="10"/>
                </a:lnTo>
                <a:lnTo>
                  <a:pt x="874" y="10"/>
                </a:lnTo>
                <a:lnTo>
                  <a:pt x="879" y="5"/>
                </a:lnTo>
                <a:lnTo>
                  <a:pt x="884" y="5"/>
                </a:lnTo>
                <a:lnTo>
                  <a:pt x="889" y="5"/>
                </a:lnTo>
                <a:lnTo>
                  <a:pt x="894" y="0"/>
                </a:lnTo>
                <a:lnTo>
                  <a:pt x="899" y="0"/>
                </a:lnTo>
                <a:lnTo>
                  <a:pt x="904" y="0"/>
                </a:lnTo>
                <a:lnTo>
                  <a:pt x="909" y="0"/>
                </a:lnTo>
                <a:lnTo>
                  <a:pt x="913" y="0"/>
                </a:lnTo>
                <a:lnTo>
                  <a:pt x="918" y="0"/>
                </a:lnTo>
                <a:lnTo>
                  <a:pt x="923" y="0"/>
                </a:lnTo>
                <a:lnTo>
                  <a:pt x="928" y="0"/>
                </a:lnTo>
                <a:lnTo>
                  <a:pt x="933" y="0"/>
                </a:lnTo>
                <a:lnTo>
                  <a:pt x="938" y="5"/>
                </a:lnTo>
                <a:lnTo>
                  <a:pt x="943" y="5"/>
                </a:lnTo>
                <a:lnTo>
                  <a:pt x="948" y="5"/>
                </a:lnTo>
                <a:lnTo>
                  <a:pt x="953" y="10"/>
                </a:lnTo>
                <a:lnTo>
                  <a:pt x="958" y="10"/>
                </a:lnTo>
                <a:lnTo>
                  <a:pt x="963" y="10"/>
                </a:lnTo>
                <a:lnTo>
                  <a:pt x="967" y="15"/>
                </a:lnTo>
                <a:lnTo>
                  <a:pt x="972" y="15"/>
                </a:lnTo>
                <a:lnTo>
                  <a:pt x="977" y="20"/>
                </a:lnTo>
                <a:lnTo>
                  <a:pt x="982" y="20"/>
                </a:lnTo>
                <a:lnTo>
                  <a:pt x="987" y="25"/>
                </a:lnTo>
                <a:lnTo>
                  <a:pt x="992" y="25"/>
                </a:lnTo>
                <a:lnTo>
                  <a:pt x="997" y="30"/>
                </a:lnTo>
                <a:lnTo>
                  <a:pt x="1002" y="30"/>
                </a:lnTo>
                <a:lnTo>
                  <a:pt x="1007" y="35"/>
                </a:lnTo>
                <a:lnTo>
                  <a:pt x="1012" y="39"/>
                </a:lnTo>
                <a:lnTo>
                  <a:pt x="1017" y="39"/>
                </a:lnTo>
                <a:lnTo>
                  <a:pt x="1022" y="44"/>
                </a:lnTo>
                <a:lnTo>
                  <a:pt x="1026" y="49"/>
                </a:lnTo>
                <a:lnTo>
                  <a:pt x="1031" y="49"/>
                </a:lnTo>
                <a:lnTo>
                  <a:pt x="1036" y="54"/>
                </a:lnTo>
                <a:lnTo>
                  <a:pt x="1041" y="59"/>
                </a:lnTo>
                <a:lnTo>
                  <a:pt x="1046" y="64"/>
                </a:lnTo>
                <a:lnTo>
                  <a:pt x="1051" y="69"/>
                </a:lnTo>
                <a:lnTo>
                  <a:pt x="1056" y="74"/>
                </a:lnTo>
                <a:lnTo>
                  <a:pt x="1061" y="74"/>
                </a:lnTo>
                <a:lnTo>
                  <a:pt x="1066" y="79"/>
                </a:lnTo>
                <a:lnTo>
                  <a:pt x="1071" y="84"/>
                </a:lnTo>
                <a:lnTo>
                  <a:pt x="1076" y="89"/>
                </a:lnTo>
                <a:lnTo>
                  <a:pt x="1080" y="94"/>
                </a:lnTo>
                <a:lnTo>
                  <a:pt x="1085" y="98"/>
                </a:lnTo>
                <a:lnTo>
                  <a:pt x="1090" y="103"/>
                </a:lnTo>
                <a:lnTo>
                  <a:pt x="1095" y="108"/>
                </a:lnTo>
                <a:lnTo>
                  <a:pt x="1100" y="113"/>
                </a:lnTo>
                <a:lnTo>
                  <a:pt x="1105" y="118"/>
                </a:lnTo>
                <a:lnTo>
                  <a:pt x="1110" y="123"/>
                </a:lnTo>
                <a:lnTo>
                  <a:pt x="1115" y="128"/>
                </a:lnTo>
                <a:lnTo>
                  <a:pt x="1120" y="133"/>
                </a:lnTo>
                <a:lnTo>
                  <a:pt x="1120" y="138"/>
                </a:lnTo>
                <a:lnTo>
                  <a:pt x="1125" y="143"/>
                </a:lnTo>
                <a:lnTo>
                  <a:pt x="1130" y="148"/>
                </a:lnTo>
                <a:lnTo>
                  <a:pt x="1134" y="152"/>
                </a:lnTo>
                <a:lnTo>
                  <a:pt x="1139" y="157"/>
                </a:lnTo>
                <a:lnTo>
                  <a:pt x="1144" y="162"/>
                </a:lnTo>
                <a:lnTo>
                  <a:pt x="1144" y="167"/>
                </a:lnTo>
                <a:lnTo>
                  <a:pt x="1149" y="172"/>
                </a:lnTo>
                <a:lnTo>
                  <a:pt x="1154" y="177"/>
                </a:lnTo>
                <a:lnTo>
                  <a:pt x="1159" y="182"/>
                </a:lnTo>
                <a:lnTo>
                  <a:pt x="1159" y="187"/>
                </a:lnTo>
                <a:lnTo>
                  <a:pt x="1164" y="192"/>
                </a:lnTo>
                <a:lnTo>
                  <a:pt x="1169" y="197"/>
                </a:lnTo>
                <a:lnTo>
                  <a:pt x="1174" y="202"/>
                </a:lnTo>
                <a:lnTo>
                  <a:pt x="1179" y="206"/>
                </a:lnTo>
                <a:lnTo>
                  <a:pt x="1179" y="211"/>
                </a:lnTo>
                <a:lnTo>
                  <a:pt x="1184" y="216"/>
                </a:lnTo>
                <a:lnTo>
                  <a:pt x="1188" y="221"/>
                </a:lnTo>
                <a:lnTo>
                  <a:pt x="1188" y="226"/>
                </a:lnTo>
                <a:lnTo>
                  <a:pt x="1193" y="231"/>
                </a:lnTo>
                <a:lnTo>
                  <a:pt x="1198" y="236"/>
                </a:lnTo>
                <a:lnTo>
                  <a:pt x="1198" y="241"/>
                </a:lnTo>
                <a:lnTo>
                  <a:pt x="1203" y="246"/>
                </a:lnTo>
                <a:lnTo>
                  <a:pt x="1208" y="251"/>
                </a:lnTo>
                <a:lnTo>
                  <a:pt x="1208" y="256"/>
                </a:lnTo>
                <a:lnTo>
                  <a:pt x="1213" y="261"/>
                </a:lnTo>
                <a:lnTo>
                  <a:pt x="1218" y="265"/>
                </a:lnTo>
                <a:lnTo>
                  <a:pt x="1218" y="270"/>
                </a:lnTo>
                <a:lnTo>
                  <a:pt x="1223" y="275"/>
                </a:lnTo>
                <a:lnTo>
                  <a:pt x="1223" y="280"/>
                </a:lnTo>
                <a:lnTo>
                  <a:pt x="1228" y="285"/>
                </a:lnTo>
                <a:lnTo>
                  <a:pt x="1233" y="290"/>
                </a:lnTo>
                <a:lnTo>
                  <a:pt x="1233" y="295"/>
                </a:lnTo>
                <a:lnTo>
                  <a:pt x="1238" y="300"/>
                </a:lnTo>
                <a:lnTo>
                  <a:pt x="1238" y="305"/>
                </a:lnTo>
                <a:lnTo>
                  <a:pt x="1242" y="310"/>
                </a:lnTo>
                <a:lnTo>
                  <a:pt x="1242" y="315"/>
                </a:lnTo>
                <a:lnTo>
                  <a:pt x="1247" y="319"/>
                </a:lnTo>
                <a:lnTo>
                  <a:pt x="1252" y="324"/>
                </a:lnTo>
                <a:lnTo>
                  <a:pt x="1252" y="329"/>
                </a:lnTo>
                <a:lnTo>
                  <a:pt x="1257" y="334"/>
                </a:lnTo>
                <a:lnTo>
                  <a:pt x="1257" y="339"/>
                </a:lnTo>
                <a:lnTo>
                  <a:pt x="1262" y="344"/>
                </a:lnTo>
                <a:lnTo>
                  <a:pt x="1262" y="349"/>
                </a:lnTo>
                <a:lnTo>
                  <a:pt x="1267" y="354"/>
                </a:lnTo>
                <a:lnTo>
                  <a:pt x="1272" y="359"/>
                </a:lnTo>
                <a:lnTo>
                  <a:pt x="1272" y="364"/>
                </a:lnTo>
                <a:lnTo>
                  <a:pt x="1277" y="369"/>
                </a:lnTo>
                <a:lnTo>
                  <a:pt x="1277" y="373"/>
                </a:lnTo>
                <a:lnTo>
                  <a:pt x="1282" y="378"/>
                </a:lnTo>
                <a:lnTo>
                  <a:pt x="1282" y="383"/>
                </a:lnTo>
                <a:lnTo>
                  <a:pt x="1287" y="388"/>
                </a:lnTo>
                <a:lnTo>
                  <a:pt x="1287" y="393"/>
                </a:lnTo>
                <a:lnTo>
                  <a:pt x="1292" y="398"/>
                </a:lnTo>
                <a:lnTo>
                  <a:pt x="1292" y="403"/>
                </a:lnTo>
                <a:lnTo>
                  <a:pt x="1297" y="408"/>
                </a:lnTo>
                <a:lnTo>
                  <a:pt x="1297" y="413"/>
                </a:lnTo>
                <a:lnTo>
                  <a:pt x="1301" y="418"/>
                </a:lnTo>
                <a:lnTo>
                  <a:pt x="1301" y="423"/>
                </a:lnTo>
                <a:lnTo>
                  <a:pt x="1306" y="428"/>
                </a:lnTo>
                <a:lnTo>
                  <a:pt x="1306" y="432"/>
                </a:lnTo>
                <a:lnTo>
                  <a:pt x="1311" y="437"/>
                </a:lnTo>
                <a:lnTo>
                  <a:pt x="1311" y="442"/>
                </a:lnTo>
                <a:lnTo>
                  <a:pt x="1316" y="447"/>
                </a:lnTo>
                <a:lnTo>
                  <a:pt x="1321" y="452"/>
                </a:lnTo>
                <a:lnTo>
                  <a:pt x="1321" y="457"/>
                </a:lnTo>
                <a:lnTo>
                  <a:pt x="1326" y="462"/>
                </a:lnTo>
                <a:lnTo>
                  <a:pt x="1326" y="467"/>
                </a:lnTo>
                <a:lnTo>
                  <a:pt x="1331" y="472"/>
                </a:lnTo>
                <a:lnTo>
                  <a:pt x="1331" y="477"/>
                </a:lnTo>
                <a:lnTo>
                  <a:pt x="1336" y="482"/>
                </a:lnTo>
                <a:lnTo>
                  <a:pt x="1336" y="486"/>
                </a:lnTo>
                <a:lnTo>
                  <a:pt x="1341" y="491"/>
                </a:lnTo>
                <a:lnTo>
                  <a:pt x="1341" y="496"/>
                </a:lnTo>
                <a:lnTo>
                  <a:pt x="1346" y="501"/>
                </a:lnTo>
                <a:lnTo>
                  <a:pt x="1351" y="506"/>
                </a:lnTo>
                <a:lnTo>
                  <a:pt x="1351" y="511"/>
                </a:lnTo>
                <a:lnTo>
                  <a:pt x="1355" y="516"/>
                </a:lnTo>
                <a:lnTo>
                  <a:pt x="1355" y="521"/>
                </a:lnTo>
                <a:lnTo>
                  <a:pt x="1360" y="526"/>
                </a:lnTo>
                <a:lnTo>
                  <a:pt x="1360" y="531"/>
                </a:lnTo>
                <a:lnTo>
                  <a:pt x="1365" y="536"/>
                </a:lnTo>
                <a:lnTo>
                  <a:pt x="1370" y="540"/>
                </a:lnTo>
                <a:lnTo>
                  <a:pt x="1370" y="545"/>
                </a:lnTo>
                <a:lnTo>
                  <a:pt x="1375" y="550"/>
                </a:lnTo>
                <a:lnTo>
                  <a:pt x="1375" y="555"/>
                </a:lnTo>
                <a:lnTo>
                  <a:pt x="1380" y="560"/>
                </a:lnTo>
                <a:lnTo>
                  <a:pt x="1385" y="565"/>
                </a:lnTo>
                <a:lnTo>
                  <a:pt x="1385" y="570"/>
                </a:lnTo>
                <a:lnTo>
                  <a:pt x="1390" y="575"/>
                </a:lnTo>
                <a:lnTo>
                  <a:pt x="1390" y="580"/>
                </a:lnTo>
                <a:lnTo>
                  <a:pt x="1395" y="585"/>
                </a:lnTo>
                <a:lnTo>
                  <a:pt x="1400" y="590"/>
                </a:lnTo>
                <a:lnTo>
                  <a:pt x="1400" y="595"/>
                </a:lnTo>
                <a:lnTo>
                  <a:pt x="1405" y="599"/>
                </a:lnTo>
                <a:lnTo>
                  <a:pt x="1405" y="604"/>
                </a:lnTo>
                <a:lnTo>
                  <a:pt x="1409" y="609"/>
                </a:lnTo>
                <a:lnTo>
                  <a:pt x="1414" y="614"/>
                </a:lnTo>
                <a:lnTo>
                  <a:pt x="1414" y="619"/>
                </a:lnTo>
                <a:lnTo>
                  <a:pt x="1419" y="624"/>
                </a:lnTo>
                <a:lnTo>
                  <a:pt x="1419" y="629"/>
                </a:lnTo>
                <a:lnTo>
                  <a:pt x="1424" y="634"/>
                </a:lnTo>
                <a:lnTo>
                  <a:pt x="1429" y="639"/>
                </a:lnTo>
                <a:lnTo>
                  <a:pt x="1429" y="644"/>
                </a:lnTo>
                <a:lnTo>
                  <a:pt x="1434" y="649"/>
                </a:lnTo>
                <a:lnTo>
                  <a:pt x="1439" y="653"/>
                </a:lnTo>
                <a:lnTo>
                  <a:pt x="1439" y="658"/>
                </a:lnTo>
                <a:lnTo>
                  <a:pt x="1444" y="663"/>
                </a:lnTo>
                <a:lnTo>
                  <a:pt x="1449" y="668"/>
                </a:lnTo>
                <a:lnTo>
                  <a:pt x="1449" y="673"/>
                </a:lnTo>
                <a:lnTo>
                  <a:pt x="1454" y="678"/>
                </a:lnTo>
                <a:lnTo>
                  <a:pt x="1459" y="683"/>
                </a:lnTo>
                <a:lnTo>
                  <a:pt x="1459" y="688"/>
                </a:lnTo>
                <a:lnTo>
                  <a:pt x="1463" y="693"/>
                </a:lnTo>
                <a:lnTo>
                  <a:pt x="1468" y="698"/>
                </a:lnTo>
                <a:lnTo>
                  <a:pt x="1468" y="703"/>
                </a:lnTo>
                <a:lnTo>
                  <a:pt x="1473" y="707"/>
                </a:lnTo>
                <a:lnTo>
                  <a:pt x="1478" y="712"/>
                </a:lnTo>
                <a:lnTo>
                  <a:pt x="1483" y="717"/>
                </a:lnTo>
                <a:lnTo>
                  <a:pt x="1483" y="722"/>
                </a:lnTo>
                <a:lnTo>
                  <a:pt x="1488" y="727"/>
                </a:lnTo>
                <a:lnTo>
                  <a:pt x="1493" y="732"/>
                </a:lnTo>
                <a:lnTo>
                  <a:pt x="1498" y="737"/>
                </a:lnTo>
                <a:lnTo>
                  <a:pt x="1498" y="742"/>
                </a:lnTo>
                <a:lnTo>
                  <a:pt x="1503" y="747"/>
                </a:lnTo>
                <a:lnTo>
                  <a:pt x="1508" y="752"/>
                </a:lnTo>
                <a:lnTo>
                  <a:pt x="1508" y="757"/>
                </a:lnTo>
                <a:lnTo>
                  <a:pt x="1513" y="762"/>
                </a:lnTo>
                <a:lnTo>
                  <a:pt x="1517" y="766"/>
                </a:lnTo>
                <a:lnTo>
                  <a:pt x="1522" y="771"/>
                </a:lnTo>
                <a:lnTo>
                  <a:pt x="1522" y="776"/>
                </a:lnTo>
                <a:lnTo>
                  <a:pt x="1527" y="781"/>
                </a:lnTo>
                <a:lnTo>
                  <a:pt x="1532" y="786"/>
                </a:lnTo>
                <a:lnTo>
                  <a:pt x="1532" y="791"/>
                </a:lnTo>
                <a:lnTo>
                  <a:pt x="1537" y="796"/>
                </a:lnTo>
                <a:lnTo>
                  <a:pt x="1542" y="801"/>
                </a:lnTo>
                <a:lnTo>
                  <a:pt x="1547" y="806"/>
                </a:lnTo>
                <a:lnTo>
                  <a:pt x="1547" y="811"/>
                </a:lnTo>
                <a:lnTo>
                  <a:pt x="1552" y="816"/>
                </a:lnTo>
                <a:lnTo>
                  <a:pt x="1557" y="820"/>
                </a:lnTo>
                <a:lnTo>
                  <a:pt x="1562" y="825"/>
                </a:lnTo>
                <a:lnTo>
                  <a:pt x="1567" y="830"/>
                </a:lnTo>
                <a:lnTo>
                  <a:pt x="1567" y="835"/>
                </a:lnTo>
                <a:lnTo>
                  <a:pt x="1572" y="840"/>
                </a:lnTo>
                <a:lnTo>
                  <a:pt x="1576" y="845"/>
                </a:lnTo>
                <a:lnTo>
                  <a:pt x="1581" y="850"/>
                </a:lnTo>
                <a:lnTo>
                  <a:pt x="1581" y="855"/>
                </a:lnTo>
                <a:lnTo>
                  <a:pt x="1586" y="860"/>
                </a:lnTo>
                <a:lnTo>
                  <a:pt x="1591" y="865"/>
                </a:lnTo>
                <a:lnTo>
                  <a:pt x="1596" y="870"/>
                </a:lnTo>
                <a:lnTo>
                  <a:pt x="1601" y="875"/>
                </a:lnTo>
                <a:lnTo>
                  <a:pt x="1606" y="879"/>
                </a:lnTo>
                <a:lnTo>
                  <a:pt x="1606" y="884"/>
                </a:lnTo>
                <a:lnTo>
                  <a:pt x="1611" y="889"/>
                </a:lnTo>
                <a:lnTo>
                  <a:pt x="1616" y="894"/>
                </a:lnTo>
                <a:lnTo>
                  <a:pt x="1621" y="899"/>
                </a:lnTo>
                <a:lnTo>
                  <a:pt x="1626" y="904"/>
                </a:lnTo>
                <a:lnTo>
                  <a:pt x="1630" y="909"/>
                </a:lnTo>
                <a:lnTo>
                  <a:pt x="1630" y="914"/>
                </a:lnTo>
                <a:lnTo>
                  <a:pt x="1635" y="919"/>
                </a:lnTo>
                <a:lnTo>
                  <a:pt x="1640" y="924"/>
                </a:lnTo>
                <a:lnTo>
                  <a:pt x="1645" y="929"/>
                </a:lnTo>
                <a:lnTo>
                  <a:pt x="1650" y="933"/>
                </a:lnTo>
                <a:lnTo>
                  <a:pt x="1655" y="938"/>
                </a:lnTo>
                <a:lnTo>
                  <a:pt x="1660" y="943"/>
                </a:lnTo>
                <a:lnTo>
                  <a:pt x="1665" y="948"/>
                </a:lnTo>
                <a:lnTo>
                  <a:pt x="1670" y="953"/>
                </a:lnTo>
                <a:lnTo>
                  <a:pt x="1670" y="958"/>
                </a:lnTo>
                <a:lnTo>
                  <a:pt x="1675" y="963"/>
                </a:lnTo>
                <a:lnTo>
                  <a:pt x="1680" y="968"/>
                </a:lnTo>
                <a:lnTo>
                  <a:pt x="1684" y="973"/>
                </a:lnTo>
                <a:lnTo>
                  <a:pt x="1689" y="978"/>
                </a:lnTo>
                <a:lnTo>
                  <a:pt x="1694" y="983"/>
                </a:lnTo>
                <a:lnTo>
                  <a:pt x="1699" y="987"/>
                </a:lnTo>
                <a:lnTo>
                  <a:pt x="1704" y="992"/>
                </a:lnTo>
                <a:lnTo>
                  <a:pt x="1709" y="997"/>
                </a:lnTo>
                <a:lnTo>
                  <a:pt x="1714" y="1002"/>
                </a:lnTo>
                <a:lnTo>
                  <a:pt x="1719" y="1007"/>
                </a:lnTo>
                <a:lnTo>
                  <a:pt x="1724" y="1012"/>
                </a:lnTo>
                <a:lnTo>
                  <a:pt x="1729" y="1017"/>
                </a:lnTo>
                <a:lnTo>
                  <a:pt x="1734" y="1022"/>
                </a:lnTo>
                <a:lnTo>
                  <a:pt x="1738" y="1027"/>
                </a:lnTo>
                <a:lnTo>
                  <a:pt x="1743" y="1032"/>
                </a:lnTo>
                <a:lnTo>
                  <a:pt x="1748" y="1037"/>
                </a:lnTo>
                <a:lnTo>
                  <a:pt x="1753" y="1042"/>
                </a:lnTo>
                <a:lnTo>
                  <a:pt x="1758" y="1046"/>
                </a:lnTo>
                <a:lnTo>
                  <a:pt x="1763" y="1051"/>
                </a:lnTo>
                <a:lnTo>
                  <a:pt x="1768" y="1056"/>
                </a:lnTo>
                <a:lnTo>
                  <a:pt x="1773" y="1061"/>
                </a:lnTo>
                <a:lnTo>
                  <a:pt x="1778" y="1066"/>
                </a:lnTo>
                <a:lnTo>
                  <a:pt x="1783" y="1071"/>
                </a:lnTo>
                <a:lnTo>
                  <a:pt x="1788" y="1076"/>
                </a:lnTo>
                <a:lnTo>
                  <a:pt x="1792" y="1081"/>
                </a:lnTo>
                <a:lnTo>
                  <a:pt x="1797" y="1081"/>
                </a:lnTo>
                <a:lnTo>
                  <a:pt x="1802" y="1086"/>
                </a:lnTo>
                <a:lnTo>
                  <a:pt x="1807" y="1091"/>
                </a:lnTo>
                <a:lnTo>
                  <a:pt x="1812" y="1096"/>
                </a:lnTo>
                <a:lnTo>
                  <a:pt x="1817" y="1100"/>
                </a:lnTo>
                <a:lnTo>
                  <a:pt x="1822" y="1105"/>
                </a:lnTo>
                <a:lnTo>
                  <a:pt x="1827" y="1110"/>
                </a:lnTo>
                <a:lnTo>
                  <a:pt x="1832" y="1115"/>
                </a:lnTo>
                <a:lnTo>
                  <a:pt x="1837" y="1120"/>
                </a:lnTo>
                <a:lnTo>
                  <a:pt x="1842" y="1120"/>
                </a:lnTo>
                <a:lnTo>
                  <a:pt x="1847" y="1125"/>
                </a:lnTo>
                <a:lnTo>
                  <a:pt x="1851" y="1130"/>
                </a:lnTo>
                <a:lnTo>
                  <a:pt x="1856" y="1135"/>
                </a:lnTo>
              </a:path>
            </a:pathLst>
          </a:custGeom>
          <a:noFill/>
          <a:ln w="38100">
            <a:solidFill>
              <a:srgbClr val="000000"/>
            </a:solidFill>
            <a:round/>
            <a:headEnd/>
            <a:tailEnd/>
          </a:ln>
        </p:spPr>
        <p:txBody>
          <a:bodyPr rot="10800000" vert="eaVert"/>
          <a:lstStyle/>
          <a:p>
            <a:endParaRPr lang="en-US" sz="1800">
              <a:ea typeface="ＭＳ Ｐゴシック" pitchFamily="-65" charset="-128"/>
            </a:endParaRPr>
          </a:p>
        </p:txBody>
      </p:sp>
      <p:sp>
        <p:nvSpPr>
          <p:cNvPr id="337943" name="Freeform 23"/>
          <p:cNvSpPr>
            <a:spLocks/>
          </p:cNvSpPr>
          <p:nvPr/>
        </p:nvSpPr>
        <p:spPr bwMode="auto">
          <a:xfrm rot="5400000">
            <a:off x="2900363" y="2173155"/>
            <a:ext cx="609600" cy="358775"/>
          </a:xfrm>
          <a:custGeom>
            <a:avLst/>
            <a:gdLst>
              <a:gd name="T0" fmla="*/ 11167 w 1856"/>
              <a:gd name="T1" fmla="*/ 340125 h 1135"/>
              <a:gd name="T2" fmla="*/ 24305 w 1856"/>
              <a:gd name="T3" fmla="*/ 329378 h 1135"/>
              <a:gd name="T4" fmla="*/ 37115 w 1856"/>
              <a:gd name="T5" fmla="*/ 316734 h 1135"/>
              <a:gd name="T6" fmla="*/ 49924 w 1856"/>
              <a:gd name="T7" fmla="*/ 304406 h 1135"/>
              <a:gd name="T8" fmla="*/ 61420 w 1856"/>
              <a:gd name="T9" fmla="*/ 292078 h 1135"/>
              <a:gd name="T10" fmla="*/ 72587 w 1856"/>
              <a:gd name="T11" fmla="*/ 279434 h 1135"/>
              <a:gd name="T12" fmla="*/ 83754 w 1856"/>
              <a:gd name="T13" fmla="*/ 267106 h 1135"/>
              <a:gd name="T14" fmla="*/ 93608 w 1856"/>
              <a:gd name="T15" fmla="*/ 254778 h 1135"/>
              <a:gd name="T16" fmla="*/ 103133 w 1856"/>
              <a:gd name="T17" fmla="*/ 242134 h 1135"/>
              <a:gd name="T18" fmla="*/ 111344 w 1856"/>
              <a:gd name="T19" fmla="*/ 229806 h 1135"/>
              <a:gd name="T20" fmla="*/ 120869 w 1856"/>
              <a:gd name="T21" fmla="*/ 217478 h 1135"/>
              <a:gd name="T22" fmla="*/ 129080 w 1856"/>
              <a:gd name="T23" fmla="*/ 205150 h 1135"/>
              <a:gd name="T24" fmla="*/ 136963 w 1856"/>
              <a:gd name="T25" fmla="*/ 192506 h 1135"/>
              <a:gd name="T26" fmla="*/ 145174 w 1856"/>
              <a:gd name="T27" fmla="*/ 180178 h 1135"/>
              <a:gd name="T28" fmla="*/ 153385 w 1856"/>
              <a:gd name="T29" fmla="*/ 167850 h 1135"/>
              <a:gd name="T30" fmla="*/ 159626 w 1856"/>
              <a:gd name="T31" fmla="*/ 155206 h 1135"/>
              <a:gd name="T32" fmla="*/ 166195 w 1856"/>
              <a:gd name="T33" fmla="*/ 142878 h 1135"/>
              <a:gd name="T34" fmla="*/ 174078 w 1856"/>
              <a:gd name="T35" fmla="*/ 130550 h 1135"/>
              <a:gd name="T36" fmla="*/ 180647 w 1856"/>
              <a:gd name="T37" fmla="*/ 117906 h 1135"/>
              <a:gd name="T38" fmla="*/ 188858 w 1856"/>
              <a:gd name="T39" fmla="*/ 105578 h 1135"/>
              <a:gd name="T40" fmla="*/ 195098 w 1856"/>
              <a:gd name="T41" fmla="*/ 93250 h 1135"/>
              <a:gd name="T42" fmla="*/ 203309 w 1856"/>
              <a:gd name="T43" fmla="*/ 80922 h 1135"/>
              <a:gd name="T44" fmla="*/ 212834 w 1856"/>
              <a:gd name="T45" fmla="*/ 68278 h 1135"/>
              <a:gd name="T46" fmla="*/ 221046 w 1856"/>
              <a:gd name="T47" fmla="*/ 55950 h 1135"/>
              <a:gd name="T48" fmla="*/ 232213 w 1856"/>
              <a:gd name="T49" fmla="*/ 43622 h 1135"/>
              <a:gd name="T50" fmla="*/ 243709 w 1856"/>
              <a:gd name="T51" fmla="*/ 30978 h 1135"/>
              <a:gd name="T52" fmla="*/ 256518 w 1856"/>
              <a:gd name="T53" fmla="*/ 18650 h 1135"/>
              <a:gd name="T54" fmla="*/ 269328 w 1856"/>
              <a:gd name="T55" fmla="*/ 11064 h 1135"/>
              <a:gd name="T56" fmla="*/ 282137 w 1856"/>
              <a:gd name="T57" fmla="*/ 4742 h 1135"/>
              <a:gd name="T58" fmla="*/ 295275 w 1856"/>
              <a:gd name="T59" fmla="*/ 0 h 1135"/>
              <a:gd name="T60" fmla="*/ 308084 w 1856"/>
              <a:gd name="T61" fmla="*/ 1581 h 1135"/>
              <a:gd name="T62" fmla="*/ 320894 w 1856"/>
              <a:gd name="T63" fmla="*/ 6322 h 1135"/>
              <a:gd name="T64" fmla="*/ 334032 w 1856"/>
              <a:gd name="T65" fmla="*/ 12328 h 1135"/>
              <a:gd name="T66" fmla="*/ 346841 w 1856"/>
              <a:gd name="T67" fmla="*/ 23391 h 1135"/>
              <a:gd name="T68" fmla="*/ 359651 w 1856"/>
              <a:gd name="T69" fmla="*/ 34139 h 1135"/>
              <a:gd name="T70" fmla="*/ 371147 w 1856"/>
              <a:gd name="T71" fmla="*/ 46783 h 1135"/>
              <a:gd name="T72" fmla="*/ 380672 w 1856"/>
              <a:gd name="T73" fmla="*/ 59111 h 1135"/>
              <a:gd name="T74" fmla="*/ 390197 w 1856"/>
              <a:gd name="T75" fmla="*/ 71439 h 1135"/>
              <a:gd name="T76" fmla="*/ 400050 w 1856"/>
              <a:gd name="T77" fmla="*/ 83767 h 1135"/>
              <a:gd name="T78" fmla="*/ 406619 w 1856"/>
              <a:gd name="T79" fmla="*/ 96411 h 1135"/>
              <a:gd name="T80" fmla="*/ 414502 w 1856"/>
              <a:gd name="T81" fmla="*/ 108739 h 1135"/>
              <a:gd name="T82" fmla="*/ 421071 w 1856"/>
              <a:gd name="T83" fmla="*/ 121067 h 1135"/>
              <a:gd name="T84" fmla="*/ 427311 w 1856"/>
              <a:gd name="T85" fmla="*/ 133711 h 1135"/>
              <a:gd name="T86" fmla="*/ 435522 w 1856"/>
              <a:gd name="T87" fmla="*/ 146039 h 1135"/>
              <a:gd name="T88" fmla="*/ 442091 w 1856"/>
              <a:gd name="T89" fmla="*/ 158367 h 1135"/>
              <a:gd name="T90" fmla="*/ 449974 w 1856"/>
              <a:gd name="T91" fmla="*/ 170695 h 1135"/>
              <a:gd name="T92" fmla="*/ 456543 w 1856"/>
              <a:gd name="T93" fmla="*/ 183339 h 1135"/>
              <a:gd name="T94" fmla="*/ 464426 w 1856"/>
              <a:gd name="T95" fmla="*/ 195667 h 1135"/>
              <a:gd name="T96" fmla="*/ 472637 w 1856"/>
              <a:gd name="T97" fmla="*/ 207995 h 1135"/>
              <a:gd name="T98" fmla="*/ 482162 w 1856"/>
              <a:gd name="T99" fmla="*/ 220639 h 1135"/>
              <a:gd name="T100" fmla="*/ 492016 w 1856"/>
              <a:gd name="T101" fmla="*/ 232967 h 1135"/>
              <a:gd name="T102" fmla="*/ 499898 w 1856"/>
              <a:gd name="T103" fmla="*/ 245295 h 1135"/>
              <a:gd name="T104" fmla="*/ 509752 w 1856"/>
              <a:gd name="T105" fmla="*/ 257939 h 1135"/>
              <a:gd name="T106" fmla="*/ 519277 w 1856"/>
              <a:gd name="T107" fmla="*/ 270267 h 1135"/>
              <a:gd name="T108" fmla="*/ 530772 w 1856"/>
              <a:gd name="T109" fmla="*/ 282595 h 1135"/>
              <a:gd name="T110" fmla="*/ 541940 w 1856"/>
              <a:gd name="T111" fmla="*/ 294923 h 1135"/>
              <a:gd name="T112" fmla="*/ 553107 w 1856"/>
              <a:gd name="T113" fmla="*/ 307567 h 1135"/>
              <a:gd name="T114" fmla="*/ 566245 w 1856"/>
              <a:gd name="T115" fmla="*/ 319895 h 1135"/>
              <a:gd name="T116" fmla="*/ 579054 w 1856"/>
              <a:gd name="T117" fmla="*/ 332222 h 1135"/>
              <a:gd name="T118" fmla="*/ 591864 w 1856"/>
              <a:gd name="T119" fmla="*/ 343286 h 1135"/>
              <a:gd name="T120" fmla="*/ 605002 w 1856"/>
              <a:gd name="T121" fmla="*/ 354033 h 1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56"/>
              <a:gd name="T184" fmla="*/ 0 h 1135"/>
              <a:gd name="T185" fmla="*/ 1856 w 1856"/>
              <a:gd name="T186" fmla="*/ 1135 h 11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56" h="1135">
                <a:moveTo>
                  <a:pt x="0" y="1110"/>
                </a:moveTo>
                <a:lnTo>
                  <a:pt x="5" y="1105"/>
                </a:lnTo>
                <a:lnTo>
                  <a:pt x="10" y="1100"/>
                </a:lnTo>
                <a:lnTo>
                  <a:pt x="15" y="1096"/>
                </a:lnTo>
                <a:lnTo>
                  <a:pt x="20" y="1091"/>
                </a:lnTo>
                <a:lnTo>
                  <a:pt x="25" y="1086"/>
                </a:lnTo>
                <a:lnTo>
                  <a:pt x="30" y="1081"/>
                </a:lnTo>
                <a:lnTo>
                  <a:pt x="34" y="1076"/>
                </a:lnTo>
                <a:lnTo>
                  <a:pt x="39" y="1071"/>
                </a:lnTo>
                <a:lnTo>
                  <a:pt x="44" y="1066"/>
                </a:lnTo>
                <a:lnTo>
                  <a:pt x="49" y="1066"/>
                </a:lnTo>
                <a:lnTo>
                  <a:pt x="54" y="1061"/>
                </a:lnTo>
                <a:lnTo>
                  <a:pt x="59" y="1056"/>
                </a:lnTo>
                <a:lnTo>
                  <a:pt x="64" y="1051"/>
                </a:lnTo>
                <a:lnTo>
                  <a:pt x="69" y="1046"/>
                </a:lnTo>
                <a:lnTo>
                  <a:pt x="74" y="1042"/>
                </a:lnTo>
                <a:lnTo>
                  <a:pt x="79" y="1037"/>
                </a:lnTo>
                <a:lnTo>
                  <a:pt x="84" y="1032"/>
                </a:lnTo>
                <a:lnTo>
                  <a:pt x="88" y="1027"/>
                </a:lnTo>
                <a:lnTo>
                  <a:pt x="93" y="1022"/>
                </a:lnTo>
                <a:lnTo>
                  <a:pt x="98" y="1017"/>
                </a:lnTo>
                <a:lnTo>
                  <a:pt x="103" y="1012"/>
                </a:lnTo>
                <a:lnTo>
                  <a:pt x="108" y="1007"/>
                </a:lnTo>
                <a:lnTo>
                  <a:pt x="113" y="1002"/>
                </a:lnTo>
                <a:lnTo>
                  <a:pt x="118" y="997"/>
                </a:lnTo>
                <a:lnTo>
                  <a:pt x="123" y="992"/>
                </a:lnTo>
                <a:lnTo>
                  <a:pt x="128" y="987"/>
                </a:lnTo>
                <a:lnTo>
                  <a:pt x="133" y="983"/>
                </a:lnTo>
                <a:lnTo>
                  <a:pt x="138" y="978"/>
                </a:lnTo>
                <a:lnTo>
                  <a:pt x="142" y="973"/>
                </a:lnTo>
                <a:lnTo>
                  <a:pt x="147" y="968"/>
                </a:lnTo>
                <a:lnTo>
                  <a:pt x="152" y="963"/>
                </a:lnTo>
                <a:lnTo>
                  <a:pt x="157" y="958"/>
                </a:lnTo>
                <a:lnTo>
                  <a:pt x="162" y="953"/>
                </a:lnTo>
                <a:lnTo>
                  <a:pt x="167" y="948"/>
                </a:lnTo>
                <a:lnTo>
                  <a:pt x="167" y="943"/>
                </a:lnTo>
                <a:lnTo>
                  <a:pt x="172" y="938"/>
                </a:lnTo>
                <a:lnTo>
                  <a:pt x="177" y="933"/>
                </a:lnTo>
                <a:lnTo>
                  <a:pt x="182" y="929"/>
                </a:lnTo>
                <a:lnTo>
                  <a:pt x="187" y="924"/>
                </a:lnTo>
                <a:lnTo>
                  <a:pt x="192" y="919"/>
                </a:lnTo>
                <a:lnTo>
                  <a:pt x="197" y="914"/>
                </a:lnTo>
                <a:lnTo>
                  <a:pt x="201" y="909"/>
                </a:lnTo>
                <a:lnTo>
                  <a:pt x="201" y="904"/>
                </a:lnTo>
                <a:lnTo>
                  <a:pt x="206" y="899"/>
                </a:lnTo>
                <a:lnTo>
                  <a:pt x="211" y="894"/>
                </a:lnTo>
                <a:lnTo>
                  <a:pt x="216" y="889"/>
                </a:lnTo>
                <a:lnTo>
                  <a:pt x="221" y="884"/>
                </a:lnTo>
                <a:lnTo>
                  <a:pt x="226" y="879"/>
                </a:lnTo>
                <a:lnTo>
                  <a:pt x="231" y="875"/>
                </a:lnTo>
                <a:lnTo>
                  <a:pt x="236" y="870"/>
                </a:lnTo>
                <a:lnTo>
                  <a:pt x="241" y="865"/>
                </a:lnTo>
                <a:lnTo>
                  <a:pt x="241" y="860"/>
                </a:lnTo>
                <a:lnTo>
                  <a:pt x="246" y="855"/>
                </a:lnTo>
                <a:lnTo>
                  <a:pt x="251" y="850"/>
                </a:lnTo>
                <a:lnTo>
                  <a:pt x="255" y="845"/>
                </a:lnTo>
                <a:lnTo>
                  <a:pt x="260" y="840"/>
                </a:lnTo>
                <a:lnTo>
                  <a:pt x="260" y="835"/>
                </a:lnTo>
                <a:lnTo>
                  <a:pt x="265" y="830"/>
                </a:lnTo>
                <a:lnTo>
                  <a:pt x="270" y="825"/>
                </a:lnTo>
                <a:lnTo>
                  <a:pt x="275" y="820"/>
                </a:lnTo>
                <a:lnTo>
                  <a:pt x="275" y="816"/>
                </a:lnTo>
                <a:lnTo>
                  <a:pt x="280" y="811"/>
                </a:lnTo>
                <a:lnTo>
                  <a:pt x="285" y="806"/>
                </a:lnTo>
                <a:lnTo>
                  <a:pt x="290" y="801"/>
                </a:lnTo>
                <a:lnTo>
                  <a:pt x="290" y="796"/>
                </a:lnTo>
                <a:lnTo>
                  <a:pt x="295" y="791"/>
                </a:lnTo>
                <a:lnTo>
                  <a:pt x="300" y="786"/>
                </a:lnTo>
                <a:lnTo>
                  <a:pt x="305" y="781"/>
                </a:lnTo>
                <a:lnTo>
                  <a:pt x="305" y="776"/>
                </a:lnTo>
                <a:lnTo>
                  <a:pt x="309" y="771"/>
                </a:lnTo>
                <a:lnTo>
                  <a:pt x="314" y="766"/>
                </a:lnTo>
                <a:lnTo>
                  <a:pt x="319" y="762"/>
                </a:lnTo>
                <a:lnTo>
                  <a:pt x="319" y="757"/>
                </a:lnTo>
                <a:lnTo>
                  <a:pt x="324" y="752"/>
                </a:lnTo>
                <a:lnTo>
                  <a:pt x="329" y="747"/>
                </a:lnTo>
                <a:lnTo>
                  <a:pt x="329" y="742"/>
                </a:lnTo>
                <a:lnTo>
                  <a:pt x="334" y="737"/>
                </a:lnTo>
                <a:lnTo>
                  <a:pt x="339" y="732"/>
                </a:lnTo>
                <a:lnTo>
                  <a:pt x="339" y="727"/>
                </a:lnTo>
                <a:lnTo>
                  <a:pt x="344" y="722"/>
                </a:lnTo>
                <a:lnTo>
                  <a:pt x="349" y="717"/>
                </a:lnTo>
                <a:lnTo>
                  <a:pt x="354" y="712"/>
                </a:lnTo>
                <a:lnTo>
                  <a:pt x="354" y="707"/>
                </a:lnTo>
                <a:lnTo>
                  <a:pt x="359" y="703"/>
                </a:lnTo>
                <a:lnTo>
                  <a:pt x="363" y="698"/>
                </a:lnTo>
                <a:lnTo>
                  <a:pt x="363" y="693"/>
                </a:lnTo>
                <a:lnTo>
                  <a:pt x="368" y="688"/>
                </a:lnTo>
                <a:lnTo>
                  <a:pt x="373" y="683"/>
                </a:lnTo>
                <a:lnTo>
                  <a:pt x="373" y="678"/>
                </a:lnTo>
                <a:lnTo>
                  <a:pt x="378" y="673"/>
                </a:lnTo>
                <a:lnTo>
                  <a:pt x="378" y="668"/>
                </a:lnTo>
                <a:lnTo>
                  <a:pt x="383" y="663"/>
                </a:lnTo>
                <a:lnTo>
                  <a:pt x="388" y="658"/>
                </a:lnTo>
                <a:lnTo>
                  <a:pt x="388" y="653"/>
                </a:lnTo>
                <a:lnTo>
                  <a:pt x="393" y="649"/>
                </a:lnTo>
                <a:lnTo>
                  <a:pt x="398" y="644"/>
                </a:lnTo>
                <a:lnTo>
                  <a:pt x="398" y="639"/>
                </a:lnTo>
                <a:lnTo>
                  <a:pt x="403" y="634"/>
                </a:lnTo>
                <a:lnTo>
                  <a:pt x="408" y="629"/>
                </a:lnTo>
                <a:lnTo>
                  <a:pt x="408" y="624"/>
                </a:lnTo>
                <a:lnTo>
                  <a:pt x="413" y="619"/>
                </a:lnTo>
                <a:lnTo>
                  <a:pt x="413" y="614"/>
                </a:lnTo>
                <a:lnTo>
                  <a:pt x="417" y="609"/>
                </a:lnTo>
                <a:lnTo>
                  <a:pt x="422" y="604"/>
                </a:lnTo>
                <a:lnTo>
                  <a:pt x="422" y="599"/>
                </a:lnTo>
                <a:lnTo>
                  <a:pt x="427" y="595"/>
                </a:lnTo>
                <a:lnTo>
                  <a:pt x="432" y="590"/>
                </a:lnTo>
                <a:lnTo>
                  <a:pt x="432" y="585"/>
                </a:lnTo>
                <a:lnTo>
                  <a:pt x="437" y="580"/>
                </a:lnTo>
                <a:lnTo>
                  <a:pt x="437" y="575"/>
                </a:lnTo>
                <a:lnTo>
                  <a:pt x="442" y="570"/>
                </a:lnTo>
                <a:lnTo>
                  <a:pt x="442" y="565"/>
                </a:lnTo>
                <a:lnTo>
                  <a:pt x="447" y="560"/>
                </a:lnTo>
                <a:lnTo>
                  <a:pt x="452" y="555"/>
                </a:lnTo>
                <a:lnTo>
                  <a:pt x="452" y="550"/>
                </a:lnTo>
                <a:lnTo>
                  <a:pt x="457" y="545"/>
                </a:lnTo>
                <a:lnTo>
                  <a:pt x="457" y="540"/>
                </a:lnTo>
                <a:lnTo>
                  <a:pt x="462" y="536"/>
                </a:lnTo>
                <a:lnTo>
                  <a:pt x="467" y="531"/>
                </a:lnTo>
                <a:lnTo>
                  <a:pt x="467" y="526"/>
                </a:lnTo>
                <a:lnTo>
                  <a:pt x="472" y="521"/>
                </a:lnTo>
                <a:lnTo>
                  <a:pt x="472" y="516"/>
                </a:lnTo>
                <a:lnTo>
                  <a:pt x="476" y="511"/>
                </a:lnTo>
                <a:lnTo>
                  <a:pt x="476" y="506"/>
                </a:lnTo>
                <a:lnTo>
                  <a:pt x="481" y="501"/>
                </a:lnTo>
                <a:lnTo>
                  <a:pt x="481" y="496"/>
                </a:lnTo>
                <a:lnTo>
                  <a:pt x="486" y="491"/>
                </a:lnTo>
                <a:lnTo>
                  <a:pt x="491" y="486"/>
                </a:lnTo>
                <a:lnTo>
                  <a:pt x="491" y="482"/>
                </a:lnTo>
                <a:lnTo>
                  <a:pt x="496" y="477"/>
                </a:lnTo>
                <a:lnTo>
                  <a:pt x="496" y="472"/>
                </a:lnTo>
                <a:lnTo>
                  <a:pt x="501" y="467"/>
                </a:lnTo>
                <a:lnTo>
                  <a:pt x="501" y="462"/>
                </a:lnTo>
                <a:lnTo>
                  <a:pt x="506" y="457"/>
                </a:lnTo>
                <a:lnTo>
                  <a:pt x="506" y="452"/>
                </a:lnTo>
                <a:lnTo>
                  <a:pt x="511" y="447"/>
                </a:lnTo>
                <a:lnTo>
                  <a:pt x="511" y="442"/>
                </a:lnTo>
                <a:lnTo>
                  <a:pt x="516" y="437"/>
                </a:lnTo>
                <a:lnTo>
                  <a:pt x="521" y="432"/>
                </a:lnTo>
                <a:lnTo>
                  <a:pt x="521" y="428"/>
                </a:lnTo>
                <a:lnTo>
                  <a:pt x="526" y="423"/>
                </a:lnTo>
                <a:lnTo>
                  <a:pt x="526" y="418"/>
                </a:lnTo>
                <a:lnTo>
                  <a:pt x="530" y="413"/>
                </a:lnTo>
                <a:lnTo>
                  <a:pt x="535" y="408"/>
                </a:lnTo>
                <a:lnTo>
                  <a:pt x="535" y="403"/>
                </a:lnTo>
                <a:lnTo>
                  <a:pt x="540" y="398"/>
                </a:lnTo>
                <a:lnTo>
                  <a:pt x="540" y="393"/>
                </a:lnTo>
                <a:lnTo>
                  <a:pt x="545" y="388"/>
                </a:lnTo>
                <a:lnTo>
                  <a:pt x="545" y="383"/>
                </a:lnTo>
                <a:lnTo>
                  <a:pt x="550" y="378"/>
                </a:lnTo>
                <a:lnTo>
                  <a:pt x="550" y="373"/>
                </a:lnTo>
                <a:lnTo>
                  <a:pt x="555" y="369"/>
                </a:lnTo>
                <a:lnTo>
                  <a:pt x="555" y="364"/>
                </a:lnTo>
                <a:lnTo>
                  <a:pt x="560" y="359"/>
                </a:lnTo>
                <a:lnTo>
                  <a:pt x="565" y="354"/>
                </a:lnTo>
                <a:lnTo>
                  <a:pt x="565" y="349"/>
                </a:lnTo>
                <a:lnTo>
                  <a:pt x="570" y="344"/>
                </a:lnTo>
                <a:lnTo>
                  <a:pt x="570" y="339"/>
                </a:lnTo>
                <a:lnTo>
                  <a:pt x="575" y="334"/>
                </a:lnTo>
                <a:lnTo>
                  <a:pt x="575" y="329"/>
                </a:lnTo>
                <a:lnTo>
                  <a:pt x="580" y="324"/>
                </a:lnTo>
                <a:lnTo>
                  <a:pt x="580" y="319"/>
                </a:lnTo>
                <a:lnTo>
                  <a:pt x="584" y="315"/>
                </a:lnTo>
                <a:lnTo>
                  <a:pt x="589" y="310"/>
                </a:lnTo>
                <a:lnTo>
                  <a:pt x="589" y="305"/>
                </a:lnTo>
                <a:lnTo>
                  <a:pt x="594" y="300"/>
                </a:lnTo>
                <a:lnTo>
                  <a:pt x="594" y="295"/>
                </a:lnTo>
                <a:lnTo>
                  <a:pt x="599" y="290"/>
                </a:lnTo>
                <a:lnTo>
                  <a:pt x="604" y="285"/>
                </a:lnTo>
                <a:lnTo>
                  <a:pt x="604" y="280"/>
                </a:lnTo>
                <a:lnTo>
                  <a:pt x="609" y="275"/>
                </a:lnTo>
                <a:lnTo>
                  <a:pt x="609" y="270"/>
                </a:lnTo>
                <a:lnTo>
                  <a:pt x="614" y="265"/>
                </a:lnTo>
                <a:lnTo>
                  <a:pt x="619" y="261"/>
                </a:lnTo>
                <a:lnTo>
                  <a:pt x="619" y="256"/>
                </a:lnTo>
                <a:lnTo>
                  <a:pt x="624" y="251"/>
                </a:lnTo>
                <a:lnTo>
                  <a:pt x="629" y="246"/>
                </a:lnTo>
                <a:lnTo>
                  <a:pt x="629" y="241"/>
                </a:lnTo>
                <a:lnTo>
                  <a:pt x="634" y="236"/>
                </a:lnTo>
                <a:lnTo>
                  <a:pt x="638" y="231"/>
                </a:lnTo>
                <a:lnTo>
                  <a:pt x="638" y="226"/>
                </a:lnTo>
                <a:lnTo>
                  <a:pt x="643" y="221"/>
                </a:lnTo>
                <a:lnTo>
                  <a:pt x="648" y="216"/>
                </a:lnTo>
                <a:lnTo>
                  <a:pt x="648" y="211"/>
                </a:lnTo>
                <a:lnTo>
                  <a:pt x="653" y="206"/>
                </a:lnTo>
                <a:lnTo>
                  <a:pt x="658" y="202"/>
                </a:lnTo>
                <a:lnTo>
                  <a:pt x="658" y="197"/>
                </a:lnTo>
                <a:lnTo>
                  <a:pt x="663" y="192"/>
                </a:lnTo>
                <a:lnTo>
                  <a:pt x="668" y="187"/>
                </a:lnTo>
                <a:lnTo>
                  <a:pt x="673" y="182"/>
                </a:lnTo>
                <a:lnTo>
                  <a:pt x="673" y="177"/>
                </a:lnTo>
                <a:lnTo>
                  <a:pt x="678" y="172"/>
                </a:lnTo>
                <a:lnTo>
                  <a:pt x="683" y="167"/>
                </a:lnTo>
                <a:lnTo>
                  <a:pt x="688" y="162"/>
                </a:lnTo>
                <a:lnTo>
                  <a:pt x="688" y="157"/>
                </a:lnTo>
                <a:lnTo>
                  <a:pt x="692" y="152"/>
                </a:lnTo>
                <a:lnTo>
                  <a:pt x="697" y="148"/>
                </a:lnTo>
                <a:lnTo>
                  <a:pt x="702" y="143"/>
                </a:lnTo>
                <a:lnTo>
                  <a:pt x="707" y="138"/>
                </a:lnTo>
                <a:lnTo>
                  <a:pt x="712" y="133"/>
                </a:lnTo>
                <a:lnTo>
                  <a:pt x="717" y="128"/>
                </a:lnTo>
                <a:lnTo>
                  <a:pt x="717" y="123"/>
                </a:lnTo>
                <a:lnTo>
                  <a:pt x="722" y="118"/>
                </a:lnTo>
                <a:lnTo>
                  <a:pt x="727" y="113"/>
                </a:lnTo>
                <a:lnTo>
                  <a:pt x="732" y="108"/>
                </a:lnTo>
                <a:lnTo>
                  <a:pt x="737" y="103"/>
                </a:lnTo>
                <a:lnTo>
                  <a:pt x="742" y="98"/>
                </a:lnTo>
                <a:lnTo>
                  <a:pt x="747" y="94"/>
                </a:lnTo>
                <a:lnTo>
                  <a:pt x="751" y="89"/>
                </a:lnTo>
                <a:lnTo>
                  <a:pt x="756" y="84"/>
                </a:lnTo>
                <a:lnTo>
                  <a:pt x="761" y="79"/>
                </a:lnTo>
                <a:lnTo>
                  <a:pt x="766" y="74"/>
                </a:lnTo>
                <a:lnTo>
                  <a:pt x="771" y="69"/>
                </a:lnTo>
                <a:lnTo>
                  <a:pt x="776" y="64"/>
                </a:lnTo>
                <a:lnTo>
                  <a:pt x="781" y="59"/>
                </a:lnTo>
                <a:lnTo>
                  <a:pt x="786" y="59"/>
                </a:lnTo>
                <a:lnTo>
                  <a:pt x="791" y="54"/>
                </a:lnTo>
                <a:lnTo>
                  <a:pt x="796" y="49"/>
                </a:lnTo>
                <a:lnTo>
                  <a:pt x="801" y="44"/>
                </a:lnTo>
                <a:lnTo>
                  <a:pt x="805" y="44"/>
                </a:lnTo>
                <a:lnTo>
                  <a:pt x="810" y="39"/>
                </a:lnTo>
                <a:lnTo>
                  <a:pt x="815" y="35"/>
                </a:lnTo>
                <a:lnTo>
                  <a:pt x="820" y="35"/>
                </a:lnTo>
                <a:lnTo>
                  <a:pt x="825" y="30"/>
                </a:lnTo>
                <a:lnTo>
                  <a:pt x="830" y="30"/>
                </a:lnTo>
                <a:lnTo>
                  <a:pt x="835" y="25"/>
                </a:lnTo>
                <a:lnTo>
                  <a:pt x="840" y="20"/>
                </a:lnTo>
                <a:lnTo>
                  <a:pt x="845" y="20"/>
                </a:lnTo>
                <a:lnTo>
                  <a:pt x="850" y="20"/>
                </a:lnTo>
                <a:lnTo>
                  <a:pt x="855" y="15"/>
                </a:lnTo>
                <a:lnTo>
                  <a:pt x="859" y="15"/>
                </a:lnTo>
                <a:lnTo>
                  <a:pt x="864" y="10"/>
                </a:lnTo>
                <a:lnTo>
                  <a:pt x="869" y="10"/>
                </a:lnTo>
                <a:lnTo>
                  <a:pt x="874" y="10"/>
                </a:lnTo>
                <a:lnTo>
                  <a:pt x="879" y="5"/>
                </a:lnTo>
                <a:lnTo>
                  <a:pt x="884" y="5"/>
                </a:lnTo>
                <a:lnTo>
                  <a:pt x="889" y="5"/>
                </a:lnTo>
                <a:lnTo>
                  <a:pt x="894" y="0"/>
                </a:lnTo>
                <a:lnTo>
                  <a:pt x="899" y="0"/>
                </a:lnTo>
                <a:lnTo>
                  <a:pt x="904" y="0"/>
                </a:lnTo>
                <a:lnTo>
                  <a:pt x="909" y="0"/>
                </a:lnTo>
                <a:lnTo>
                  <a:pt x="913" y="0"/>
                </a:lnTo>
                <a:lnTo>
                  <a:pt x="918" y="0"/>
                </a:lnTo>
                <a:lnTo>
                  <a:pt x="923" y="0"/>
                </a:lnTo>
                <a:lnTo>
                  <a:pt x="928" y="0"/>
                </a:lnTo>
                <a:lnTo>
                  <a:pt x="933" y="0"/>
                </a:lnTo>
                <a:lnTo>
                  <a:pt x="938" y="5"/>
                </a:lnTo>
                <a:lnTo>
                  <a:pt x="943" y="5"/>
                </a:lnTo>
                <a:lnTo>
                  <a:pt x="948" y="5"/>
                </a:lnTo>
                <a:lnTo>
                  <a:pt x="953" y="10"/>
                </a:lnTo>
                <a:lnTo>
                  <a:pt x="958" y="10"/>
                </a:lnTo>
                <a:lnTo>
                  <a:pt x="963" y="10"/>
                </a:lnTo>
                <a:lnTo>
                  <a:pt x="967" y="15"/>
                </a:lnTo>
                <a:lnTo>
                  <a:pt x="972" y="15"/>
                </a:lnTo>
                <a:lnTo>
                  <a:pt x="977" y="20"/>
                </a:lnTo>
                <a:lnTo>
                  <a:pt x="982" y="20"/>
                </a:lnTo>
                <a:lnTo>
                  <a:pt x="987" y="25"/>
                </a:lnTo>
                <a:lnTo>
                  <a:pt x="992" y="25"/>
                </a:lnTo>
                <a:lnTo>
                  <a:pt x="997" y="30"/>
                </a:lnTo>
                <a:lnTo>
                  <a:pt x="1002" y="30"/>
                </a:lnTo>
                <a:lnTo>
                  <a:pt x="1007" y="35"/>
                </a:lnTo>
                <a:lnTo>
                  <a:pt x="1012" y="39"/>
                </a:lnTo>
                <a:lnTo>
                  <a:pt x="1017" y="39"/>
                </a:lnTo>
                <a:lnTo>
                  <a:pt x="1022" y="44"/>
                </a:lnTo>
                <a:lnTo>
                  <a:pt x="1026" y="49"/>
                </a:lnTo>
                <a:lnTo>
                  <a:pt x="1031" y="49"/>
                </a:lnTo>
                <a:lnTo>
                  <a:pt x="1036" y="54"/>
                </a:lnTo>
                <a:lnTo>
                  <a:pt x="1041" y="59"/>
                </a:lnTo>
                <a:lnTo>
                  <a:pt x="1046" y="64"/>
                </a:lnTo>
                <a:lnTo>
                  <a:pt x="1051" y="69"/>
                </a:lnTo>
                <a:lnTo>
                  <a:pt x="1056" y="74"/>
                </a:lnTo>
                <a:lnTo>
                  <a:pt x="1061" y="74"/>
                </a:lnTo>
                <a:lnTo>
                  <a:pt x="1066" y="79"/>
                </a:lnTo>
                <a:lnTo>
                  <a:pt x="1071" y="84"/>
                </a:lnTo>
                <a:lnTo>
                  <a:pt x="1076" y="89"/>
                </a:lnTo>
                <a:lnTo>
                  <a:pt x="1080" y="94"/>
                </a:lnTo>
                <a:lnTo>
                  <a:pt x="1085" y="98"/>
                </a:lnTo>
                <a:lnTo>
                  <a:pt x="1090" y="103"/>
                </a:lnTo>
                <a:lnTo>
                  <a:pt x="1095" y="108"/>
                </a:lnTo>
                <a:lnTo>
                  <a:pt x="1100" y="113"/>
                </a:lnTo>
                <a:lnTo>
                  <a:pt x="1105" y="118"/>
                </a:lnTo>
                <a:lnTo>
                  <a:pt x="1110" y="123"/>
                </a:lnTo>
                <a:lnTo>
                  <a:pt x="1115" y="128"/>
                </a:lnTo>
                <a:lnTo>
                  <a:pt x="1120" y="133"/>
                </a:lnTo>
                <a:lnTo>
                  <a:pt x="1120" y="138"/>
                </a:lnTo>
                <a:lnTo>
                  <a:pt x="1125" y="143"/>
                </a:lnTo>
                <a:lnTo>
                  <a:pt x="1130" y="148"/>
                </a:lnTo>
                <a:lnTo>
                  <a:pt x="1134" y="152"/>
                </a:lnTo>
                <a:lnTo>
                  <a:pt x="1139" y="157"/>
                </a:lnTo>
                <a:lnTo>
                  <a:pt x="1144" y="162"/>
                </a:lnTo>
                <a:lnTo>
                  <a:pt x="1144" y="167"/>
                </a:lnTo>
                <a:lnTo>
                  <a:pt x="1149" y="172"/>
                </a:lnTo>
                <a:lnTo>
                  <a:pt x="1154" y="177"/>
                </a:lnTo>
                <a:lnTo>
                  <a:pt x="1159" y="182"/>
                </a:lnTo>
                <a:lnTo>
                  <a:pt x="1159" y="187"/>
                </a:lnTo>
                <a:lnTo>
                  <a:pt x="1164" y="192"/>
                </a:lnTo>
                <a:lnTo>
                  <a:pt x="1169" y="197"/>
                </a:lnTo>
                <a:lnTo>
                  <a:pt x="1174" y="202"/>
                </a:lnTo>
                <a:lnTo>
                  <a:pt x="1179" y="206"/>
                </a:lnTo>
                <a:lnTo>
                  <a:pt x="1179" y="211"/>
                </a:lnTo>
                <a:lnTo>
                  <a:pt x="1184" y="216"/>
                </a:lnTo>
                <a:lnTo>
                  <a:pt x="1188" y="221"/>
                </a:lnTo>
                <a:lnTo>
                  <a:pt x="1188" y="226"/>
                </a:lnTo>
                <a:lnTo>
                  <a:pt x="1193" y="231"/>
                </a:lnTo>
                <a:lnTo>
                  <a:pt x="1198" y="236"/>
                </a:lnTo>
                <a:lnTo>
                  <a:pt x="1198" y="241"/>
                </a:lnTo>
                <a:lnTo>
                  <a:pt x="1203" y="246"/>
                </a:lnTo>
                <a:lnTo>
                  <a:pt x="1208" y="251"/>
                </a:lnTo>
                <a:lnTo>
                  <a:pt x="1208" y="256"/>
                </a:lnTo>
                <a:lnTo>
                  <a:pt x="1213" y="261"/>
                </a:lnTo>
                <a:lnTo>
                  <a:pt x="1218" y="265"/>
                </a:lnTo>
                <a:lnTo>
                  <a:pt x="1218" y="270"/>
                </a:lnTo>
                <a:lnTo>
                  <a:pt x="1223" y="275"/>
                </a:lnTo>
                <a:lnTo>
                  <a:pt x="1223" y="280"/>
                </a:lnTo>
                <a:lnTo>
                  <a:pt x="1228" y="285"/>
                </a:lnTo>
                <a:lnTo>
                  <a:pt x="1233" y="290"/>
                </a:lnTo>
                <a:lnTo>
                  <a:pt x="1233" y="295"/>
                </a:lnTo>
                <a:lnTo>
                  <a:pt x="1238" y="300"/>
                </a:lnTo>
                <a:lnTo>
                  <a:pt x="1238" y="305"/>
                </a:lnTo>
                <a:lnTo>
                  <a:pt x="1242" y="310"/>
                </a:lnTo>
                <a:lnTo>
                  <a:pt x="1242" y="315"/>
                </a:lnTo>
                <a:lnTo>
                  <a:pt x="1247" y="319"/>
                </a:lnTo>
                <a:lnTo>
                  <a:pt x="1252" y="324"/>
                </a:lnTo>
                <a:lnTo>
                  <a:pt x="1252" y="329"/>
                </a:lnTo>
                <a:lnTo>
                  <a:pt x="1257" y="334"/>
                </a:lnTo>
                <a:lnTo>
                  <a:pt x="1257" y="339"/>
                </a:lnTo>
                <a:lnTo>
                  <a:pt x="1262" y="344"/>
                </a:lnTo>
                <a:lnTo>
                  <a:pt x="1262" y="349"/>
                </a:lnTo>
                <a:lnTo>
                  <a:pt x="1267" y="354"/>
                </a:lnTo>
                <a:lnTo>
                  <a:pt x="1272" y="359"/>
                </a:lnTo>
                <a:lnTo>
                  <a:pt x="1272" y="364"/>
                </a:lnTo>
                <a:lnTo>
                  <a:pt x="1277" y="369"/>
                </a:lnTo>
                <a:lnTo>
                  <a:pt x="1277" y="373"/>
                </a:lnTo>
                <a:lnTo>
                  <a:pt x="1282" y="378"/>
                </a:lnTo>
                <a:lnTo>
                  <a:pt x="1282" y="383"/>
                </a:lnTo>
                <a:lnTo>
                  <a:pt x="1287" y="388"/>
                </a:lnTo>
                <a:lnTo>
                  <a:pt x="1287" y="393"/>
                </a:lnTo>
                <a:lnTo>
                  <a:pt x="1292" y="398"/>
                </a:lnTo>
                <a:lnTo>
                  <a:pt x="1292" y="403"/>
                </a:lnTo>
                <a:lnTo>
                  <a:pt x="1297" y="408"/>
                </a:lnTo>
                <a:lnTo>
                  <a:pt x="1297" y="413"/>
                </a:lnTo>
                <a:lnTo>
                  <a:pt x="1301" y="418"/>
                </a:lnTo>
                <a:lnTo>
                  <a:pt x="1301" y="423"/>
                </a:lnTo>
                <a:lnTo>
                  <a:pt x="1306" y="428"/>
                </a:lnTo>
                <a:lnTo>
                  <a:pt x="1306" y="432"/>
                </a:lnTo>
                <a:lnTo>
                  <a:pt x="1311" y="437"/>
                </a:lnTo>
                <a:lnTo>
                  <a:pt x="1311" y="442"/>
                </a:lnTo>
                <a:lnTo>
                  <a:pt x="1316" y="447"/>
                </a:lnTo>
                <a:lnTo>
                  <a:pt x="1321" y="452"/>
                </a:lnTo>
                <a:lnTo>
                  <a:pt x="1321" y="457"/>
                </a:lnTo>
                <a:lnTo>
                  <a:pt x="1326" y="462"/>
                </a:lnTo>
                <a:lnTo>
                  <a:pt x="1326" y="467"/>
                </a:lnTo>
                <a:lnTo>
                  <a:pt x="1331" y="472"/>
                </a:lnTo>
                <a:lnTo>
                  <a:pt x="1331" y="477"/>
                </a:lnTo>
                <a:lnTo>
                  <a:pt x="1336" y="482"/>
                </a:lnTo>
                <a:lnTo>
                  <a:pt x="1336" y="486"/>
                </a:lnTo>
                <a:lnTo>
                  <a:pt x="1341" y="491"/>
                </a:lnTo>
                <a:lnTo>
                  <a:pt x="1341" y="496"/>
                </a:lnTo>
                <a:lnTo>
                  <a:pt x="1346" y="501"/>
                </a:lnTo>
                <a:lnTo>
                  <a:pt x="1351" y="506"/>
                </a:lnTo>
                <a:lnTo>
                  <a:pt x="1351" y="511"/>
                </a:lnTo>
                <a:lnTo>
                  <a:pt x="1355" y="516"/>
                </a:lnTo>
                <a:lnTo>
                  <a:pt x="1355" y="521"/>
                </a:lnTo>
                <a:lnTo>
                  <a:pt x="1360" y="526"/>
                </a:lnTo>
                <a:lnTo>
                  <a:pt x="1360" y="531"/>
                </a:lnTo>
                <a:lnTo>
                  <a:pt x="1365" y="536"/>
                </a:lnTo>
                <a:lnTo>
                  <a:pt x="1370" y="540"/>
                </a:lnTo>
                <a:lnTo>
                  <a:pt x="1370" y="545"/>
                </a:lnTo>
                <a:lnTo>
                  <a:pt x="1375" y="550"/>
                </a:lnTo>
                <a:lnTo>
                  <a:pt x="1375" y="555"/>
                </a:lnTo>
                <a:lnTo>
                  <a:pt x="1380" y="560"/>
                </a:lnTo>
                <a:lnTo>
                  <a:pt x="1385" y="565"/>
                </a:lnTo>
                <a:lnTo>
                  <a:pt x="1385" y="570"/>
                </a:lnTo>
                <a:lnTo>
                  <a:pt x="1390" y="575"/>
                </a:lnTo>
                <a:lnTo>
                  <a:pt x="1390" y="580"/>
                </a:lnTo>
                <a:lnTo>
                  <a:pt x="1395" y="585"/>
                </a:lnTo>
                <a:lnTo>
                  <a:pt x="1400" y="590"/>
                </a:lnTo>
                <a:lnTo>
                  <a:pt x="1400" y="595"/>
                </a:lnTo>
                <a:lnTo>
                  <a:pt x="1405" y="599"/>
                </a:lnTo>
                <a:lnTo>
                  <a:pt x="1405" y="604"/>
                </a:lnTo>
                <a:lnTo>
                  <a:pt x="1409" y="609"/>
                </a:lnTo>
                <a:lnTo>
                  <a:pt x="1414" y="614"/>
                </a:lnTo>
                <a:lnTo>
                  <a:pt x="1414" y="619"/>
                </a:lnTo>
                <a:lnTo>
                  <a:pt x="1419" y="624"/>
                </a:lnTo>
                <a:lnTo>
                  <a:pt x="1419" y="629"/>
                </a:lnTo>
                <a:lnTo>
                  <a:pt x="1424" y="634"/>
                </a:lnTo>
                <a:lnTo>
                  <a:pt x="1429" y="639"/>
                </a:lnTo>
                <a:lnTo>
                  <a:pt x="1429" y="644"/>
                </a:lnTo>
                <a:lnTo>
                  <a:pt x="1434" y="649"/>
                </a:lnTo>
                <a:lnTo>
                  <a:pt x="1439" y="653"/>
                </a:lnTo>
                <a:lnTo>
                  <a:pt x="1439" y="658"/>
                </a:lnTo>
                <a:lnTo>
                  <a:pt x="1444" y="663"/>
                </a:lnTo>
                <a:lnTo>
                  <a:pt x="1449" y="668"/>
                </a:lnTo>
                <a:lnTo>
                  <a:pt x="1449" y="673"/>
                </a:lnTo>
                <a:lnTo>
                  <a:pt x="1454" y="678"/>
                </a:lnTo>
                <a:lnTo>
                  <a:pt x="1459" y="683"/>
                </a:lnTo>
                <a:lnTo>
                  <a:pt x="1459" y="688"/>
                </a:lnTo>
                <a:lnTo>
                  <a:pt x="1463" y="693"/>
                </a:lnTo>
                <a:lnTo>
                  <a:pt x="1468" y="698"/>
                </a:lnTo>
                <a:lnTo>
                  <a:pt x="1468" y="703"/>
                </a:lnTo>
                <a:lnTo>
                  <a:pt x="1473" y="707"/>
                </a:lnTo>
                <a:lnTo>
                  <a:pt x="1478" y="712"/>
                </a:lnTo>
                <a:lnTo>
                  <a:pt x="1483" y="717"/>
                </a:lnTo>
                <a:lnTo>
                  <a:pt x="1483" y="722"/>
                </a:lnTo>
                <a:lnTo>
                  <a:pt x="1488" y="727"/>
                </a:lnTo>
                <a:lnTo>
                  <a:pt x="1493" y="732"/>
                </a:lnTo>
                <a:lnTo>
                  <a:pt x="1498" y="737"/>
                </a:lnTo>
                <a:lnTo>
                  <a:pt x="1498" y="742"/>
                </a:lnTo>
                <a:lnTo>
                  <a:pt x="1503" y="747"/>
                </a:lnTo>
                <a:lnTo>
                  <a:pt x="1508" y="752"/>
                </a:lnTo>
                <a:lnTo>
                  <a:pt x="1508" y="757"/>
                </a:lnTo>
                <a:lnTo>
                  <a:pt x="1513" y="762"/>
                </a:lnTo>
                <a:lnTo>
                  <a:pt x="1517" y="766"/>
                </a:lnTo>
                <a:lnTo>
                  <a:pt x="1522" y="771"/>
                </a:lnTo>
                <a:lnTo>
                  <a:pt x="1522" y="776"/>
                </a:lnTo>
                <a:lnTo>
                  <a:pt x="1527" y="781"/>
                </a:lnTo>
                <a:lnTo>
                  <a:pt x="1532" y="786"/>
                </a:lnTo>
                <a:lnTo>
                  <a:pt x="1532" y="791"/>
                </a:lnTo>
                <a:lnTo>
                  <a:pt x="1537" y="796"/>
                </a:lnTo>
                <a:lnTo>
                  <a:pt x="1542" y="801"/>
                </a:lnTo>
                <a:lnTo>
                  <a:pt x="1547" y="806"/>
                </a:lnTo>
                <a:lnTo>
                  <a:pt x="1547" y="811"/>
                </a:lnTo>
                <a:lnTo>
                  <a:pt x="1552" y="816"/>
                </a:lnTo>
                <a:lnTo>
                  <a:pt x="1557" y="820"/>
                </a:lnTo>
                <a:lnTo>
                  <a:pt x="1562" y="825"/>
                </a:lnTo>
                <a:lnTo>
                  <a:pt x="1567" y="830"/>
                </a:lnTo>
                <a:lnTo>
                  <a:pt x="1567" y="835"/>
                </a:lnTo>
                <a:lnTo>
                  <a:pt x="1572" y="840"/>
                </a:lnTo>
                <a:lnTo>
                  <a:pt x="1576" y="845"/>
                </a:lnTo>
                <a:lnTo>
                  <a:pt x="1581" y="850"/>
                </a:lnTo>
                <a:lnTo>
                  <a:pt x="1581" y="855"/>
                </a:lnTo>
                <a:lnTo>
                  <a:pt x="1586" y="860"/>
                </a:lnTo>
                <a:lnTo>
                  <a:pt x="1591" y="865"/>
                </a:lnTo>
                <a:lnTo>
                  <a:pt x="1596" y="870"/>
                </a:lnTo>
                <a:lnTo>
                  <a:pt x="1601" y="875"/>
                </a:lnTo>
                <a:lnTo>
                  <a:pt x="1606" y="879"/>
                </a:lnTo>
                <a:lnTo>
                  <a:pt x="1606" y="884"/>
                </a:lnTo>
                <a:lnTo>
                  <a:pt x="1611" y="889"/>
                </a:lnTo>
                <a:lnTo>
                  <a:pt x="1616" y="894"/>
                </a:lnTo>
                <a:lnTo>
                  <a:pt x="1621" y="899"/>
                </a:lnTo>
                <a:lnTo>
                  <a:pt x="1626" y="904"/>
                </a:lnTo>
                <a:lnTo>
                  <a:pt x="1630" y="909"/>
                </a:lnTo>
                <a:lnTo>
                  <a:pt x="1630" y="914"/>
                </a:lnTo>
                <a:lnTo>
                  <a:pt x="1635" y="919"/>
                </a:lnTo>
                <a:lnTo>
                  <a:pt x="1640" y="924"/>
                </a:lnTo>
                <a:lnTo>
                  <a:pt x="1645" y="929"/>
                </a:lnTo>
                <a:lnTo>
                  <a:pt x="1650" y="933"/>
                </a:lnTo>
                <a:lnTo>
                  <a:pt x="1655" y="938"/>
                </a:lnTo>
                <a:lnTo>
                  <a:pt x="1660" y="943"/>
                </a:lnTo>
                <a:lnTo>
                  <a:pt x="1665" y="948"/>
                </a:lnTo>
                <a:lnTo>
                  <a:pt x="1670" y="953"/>
                </a:lnTo>
                <a:lnTo>
                  <a:pt x="1670" y="958"/>
                </a:lnTo>
                <a:lnTo>
                  <a:pt x="1675" y="963"/>
                </a:lnTo>
                <a:lnTo>
                  <a:pt x="1680" y="968"/>
                </a:lnTo>
                <a:lnTo>
                  <a:pt x="1684" y="973"/>
                </a:lnTo>
                <a:lnTo>
                  <a:pt x="1689" y="978"/>
                </a:lnTo>
                <a:lnTo>
                  <a:pt x="1694" y="983"/>
                </a:lnTo>
                <a:lnTo>
                  <a:pt x="1699" y="987"/>
                </a:lnTo>
                <a:lnTo>
                  <a:pt x="1704" y="992"/>
                </a:lnTo>
                <a:lnTo>
                  <a:pt x="1709" y="997"/>
                </a:lnTo>
                <a:lnTo>
                  <a:pt x="1714" y="1002"/>
                </a:lnTo>
                <a:lnTo>
                  <a:pt x="1719" y="1007"/>
                </a:lnTo>
                <a:lnTo>
                  <a:pt x="1724" y="1012"/>
                </a:lnTo>
                <a:lnTo>
                  <a:pt x="1729" y="1017"/>
                </a:lnTo>
                <a:lnTo>
                  <a:pt x="1734" y="1022"/>
                </a:lnTo>
                <a:lnTo>
                  <a:pt x="1738" y="1027"/>
                </a:lnTo>
                <a:lnTo>
                  <a:pt x="1743" y="1032"/>
                </a:lnTo>
                <a:lnTo>
                  <a:pt x="1748" y="1037"/>
                </a:lnTo>
                <a:lnTo>
                  <a:pt x="1753" y="1042"/>
                </a:lnTo>
                <a:lnTo>
                  <a:pt x="1758" y="1046"/>
                </a:lnTo>
                <a:lnTo>
                  <a:pt x="1763" y="1051"/>
                </a:lnTo>
                <a:lnTo>
                  <a:pt x="1768" y="1056"/>
                </a:lnTo>
                <a:lnTo>
                  <a:pt x="1773" y="1061"/>
                </a:lnTo>
                <a:lnTo>
                  <a:pt x="1778" y="1066"/>
                </a:lnTo>
                <a:lnTo>
                  <a:pt x="1783" y="1071"/>
                </a:lnTo>
                <a:lnTo>
                  <a:pt x="1788" y="1076"/>
                </a:lnTo>
                <a:lnTo>
                  <a:pt x="1792" y="1081"/>
                </a:lnTo>
                <a:lnTo>
                  <a:pt x="1797" y="1081"/>
                </a:lnTo>
                <a:lnTo>
                  <a:pt x="1802" y="1086"/>
                </a:lnTo>
                <a:lnTo>
                  <a:pt x="1807" y="1091"/>
                </a:lnTo>
                <a:lnTo>
                  <a:pt x="1812" y="1096"/>
                </a:lnTo>
                <a:lnTo>
                  <a:pt x="1817" y="1100"/>
                </a:lnTo>
                <a:lnTo>
                  <a:pt x="1822" y="1105"/>
                </a:lnTo>
                <a:lnTo>
                  <a:pt x="1827" y="1110"/>
                </a:lnTo>
                <a:lnTo>
                  <a:pt x="1832" y="1115"/>
                </a:lnTo>
                <a:lnTo>
                  <a:pt x="1837" y="1120"/>
                </a:lnTo>
                <a:lnTo>
                  <a:pt x="1842" y="1120"/>
                </a:lnTo>
                <a:lnTo>
                  <a:pt x="1847" y="1125"/>
                </a:lnTo>
                <a:lnTo>
                  <a:pt x="1851" y="1130"/>
                </a:lnTo>
                <a:lnTo>
                  <a:pt x="1856" y="1135"/>
                </a:lnTo>
              </a:path>
            </a:pathLst>
          </a:custGeom>
          <a:noFill/>
          <a:ln w="38100">
            <a:solidFill>
              <a:srgbClr val="000000"/>
            </a:solidFill>
            <a:round/>
            <a:headEnd/>
            <a:tailEnd/>
          </a:ln>
        </p:spPr>
        <p:txBody>
          <a:bodyPr rot="10800000" vert="eaVert"/>
          <a:lstStyle/>
          <a:p>
            <a:endParaRPr lang="en-US" sz="1800">
              <a:ea typeface="ＭＳ Ｐゴシック" pitchFamily="-65" charset="-128"/>
            </a:endParaRPr>
          </a:p>
        </p:txBody>
      </p:sp>
      <p:sp>
        <p:nvSpPr>
          <p:cNvPr id="192535" name="Text Box 37"/>
          <p:cNvSpPr txBox="1">
            <a:spLocks noChangeArrowheads="1"/>
          </p:cNvSpPr>
          <p:nvPr/>
        </p:nvSpPr>
        <p:spPr bwMode="auto">
          <a:xfrm>
            <a:off x="1340497" y="4148975"/>
            <a:ext cx="2922740" cy="646331"/>
          </a:xfrm>
          <a:prstGeom prst="rect">
            <a:avLst/>
          </a:prstGeom>
          <a:noFill/>
          <a:ln w="9525">
            <a:noFill/>
            <a:miter lim="800000"/>
            <a:headEnd/>
            <a:tailEnd/>
          </a:ln>
        </p:spPr>
        <p:txBody>
          <a:bodyPr wrap="square">
            <a:spAutoFit/>
          </a:bodyPr>
          <a:lstStyle/>
          <a:p>
            <a:pPr algn="ctr"/>
            <a:r>
              <a:rPr lang="en-US" sz="1800" dirty="0">
                <a:latin typeface="Trebuchet MS"/>
                <a:ea typeface="ＭＳ Ｐゴシック" pitchFamily="-65" charset="-128"/>
                <a:cs typeface="Trebuchet MS"/>
              </a:rPr>
              <a:t>So what kind </a:t>
            </a:r>
            <a:r>
              <a:rPr lang="en-US" sz="1800" dirty="0" smtClean="0">
                <a:latin typeface="Trebuchet MS"/>
                <a:ea typeface="ＭＳ Ｐゴシック" pitchFamily="-65" charset="-128"/>
                <a:cs typeface="Trebuchet MS"/>
              </a:rPr>
              <a:t>of waveguide </a:t>
            </a:r>
            <a:r>
              <a:rPr lang="en-US" sz="1800" dirty="0">
                <a:latin typeface="Trebuchet MS"/>
                <a:ea typeface="ＭＳ Ｐゴシック" pitchFamily="-65" charset="-128"/>
                <a:cs typeface="Trebuchet MS"/>
              </a:rPr>
              <a:t>are</a:t>
            </a:r>
            <a:r>
              <a:rPr lang="en-US" sz="1800" dirty="0" smtClean="0">
                <a:latin typeface="Trebuchet MS"/>
                <a:ea typeface="ＭＳ Ｐゴシック" pitchFamily="-65" charset="-128"/>
                <a:cs typeface="Trebuchet MS"/>
              </a:rPr>
              <a:t> the </a:t>
            </a:r>
            <a:r>
              <a:rPr lang="en-US" sz="1800" dirty="0">
                <a:latin typeface="Trebuchet MS"/>
                <a:ea typeface="ＭＳ Ｐゴシック" pitchFamily="-65" charset="-128"/>
                <a:cs typeface="Trebuchet MS"/>
              </a:rPr>
              <a:t>optical fibers ?</a:t>
            </a:r>
          </a:p>
        </p:txBody>
      </p:sp>
      <p:sp>
        <p:nvSpPr>
          <p:cNvPr id="26" name="TextBox 25"/>
          <p:cNvSpPr txBox="1"/>
          <p:nvPr/>
        </p:nvSpPr>
        <p:spPr>
          <a:xfrm>
            <a:off x="1562267" y="849141"/>
            <a:ext cx="2241319" cy="400110"/>
          </a:xfrm>
          <a:prstGeom prst="rect">
            <a:avLst/>
          </a:prstGeom>
          <a:noFill/>
        </p:spPr>
        <p:txBody>
          <a:bodyPr wrap="none" rtlCol="0">
            <a:spAutoFit/>
          </a:bodyPr>
          <a:lstStyle/>
          <a:p>
            <a:r>
              <a:rPr lang="en-US" i="1" dirty="0" smtClean="0">
                <a:latin typeface="Trebuchet MS" pitchFamily="34" charset="0"/>
              </a:rPr>
              <a:t>Metal waveguides</a:t>
            </a:r>
            <a:endParaRPr lang="en-US" i="1" dirty="0">
              <a:latin typeface="Trebuchet MS" pitchFamily="34" charset="0"/>
            </a:endParaRPr>
          </a:p>
        </p:txBody>
      </p:sp>
      <p:sp>
        <p:nvSpPr>
          <p:cNvPr id="27" name="TextBox 26"/>
          <p:cNvSpPr txBox="1"/>
          <p:nvPr/>
        </p:nvSpPr>
        <p:spPr>
          <a:xfrm>
            <a:off x="5692057" y="849141"/>
            <a:ext cx="2707793" cy="400110"/>
          </a:xfrm>
          <a:prstGeom prst="rect">
            <a:avLst/>
          </a:prstGeom>
          <a:noFill/>
        </p:spPr>
        <p:txBody>
          <a:bodyPr wrap="none" rtlCol="0">
            <a:spAutoFit/>
          </a:bodyPr>
          <a:lstStyle/>
          <a:p>
            <a:r>
              <a:rPr lang="en-US" i="1" dirty="0" smtClean="0">
                <a:latin typeface="Trebuchet MS" pitchFamily="34" charset="0"/>
              </a:rPr>
              <a:t>Dielectric waveguides</a:t>
            </a:r>
            <a:endParaRPr lang="en-US" i="1" dirty="0">
              <a:latin typeface="Trebuchet MS" pitchFamily="34" charset="0"/>
            </a:endParaRPr>
          </a:p>
        </p:txBody>
      </p:sp>
      <p:pic>
        <p:nvPicPr>
          <p:cNvPr id="29" name="Picture 28"/>
          <p:cNvPicPr>
            <a:picLocks noChangeAspect="1"/>
          </p:cNvPicPr>
          <p:nvPr/>
        </p:nvPicPr>
        <p:blipFill>
          <a:blip r:embed="rId9" cstate="print"/>
          <a:stretch>
            <a:fillRect/>
          </a:stretch>
        </p:blipFill>
        <p:spPr>
          <a:xfrm>
            <a:off x="4918075" y="3331226"/>
            <a:ext cx="3725863" cy="2483908"/>
          </a:xfrm>
          <a:prstGeom prst="rect">
            <a:avLst/>
          </a:prstGeom>
        </p:spPr>
      </p:pic>
      <p:sp>
        <p:nvSpPr>
          <p:cNvPr id="30" name="Text Box 2"/>
          <p:cNvSpPr txBox="1">
            <a:spLocks noChangeArrowheads="1"/>
          </p:cNvSpPr>
          <p:nvPr/>
        </p:nvSpPr>
        <p:spPr bwMode="auto">
          <a:xfrm>
            <a:off x="5173055" y="5815134"/>
            <a:ext cx="43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latin typeface="Trebuchet MS" charset="0"/>
              </a:rPr>
              <a:t>Image </a:t>
            </a:r>
            <a:r>
              <a:rPr lang="en-US" sz="1200" dirty="0" smtClean="0">
                <a:latin typeface="Trebuchet MS" charset="0"/>
              </a:rPr>
              <a:t>by Dan </a:t>
            </a:r>
            <a:r>
              <a:rPr lang="en-US" sz="1200" dirty="0" err="1" smtClean="0">
                <a:latin typeface="Trebuchet MS" charset="0"/>
              </a:rPr>
              <a:t>Tentler</a:t>
            </a:r>
            <a:r>
              <a:rPr lang="en-US" sz="1200" dirty="0">
                <a:latin typeface="Trebuchet MS" charset="0"/>
              </a:rPr>
              <a:t> </a:t>
            </a:r>
            <a:r>
              <a:rPr lang="en-US" sz="1200" dirty="0">
                <a:latin typeface="Trebuchet MS" charset="0"/>
                <a:hlinkClick r:id="rId10"/>
              </a:rPr>
              <a:t>http://www.flickr.com</a:t>
            </a:r>
            <a:r>
              <a:rPr lang="en-US" sz="1200" dirty="0" smtClean="0">
                <a:latin typeface="Trebuchet MS" charset="0"/>
                <a:hlinkClick r:id="rId10"/>
              </a:rPr>
              <a:t>/</a:t>
            </a:r>
          </a:p>
          <a:p>
            <a:pPr eaLnBrk="1" hangingPunct="1"/>
            <a:r>
              <a:rPr lang="en-US" sz="1200" dirty="0" smtClean="0">
                <a:latin typeface="Trebuchet MS" charset="0"/>
                <a:hlinkClick r:id="rId10"/>
              </a:rPr>
              <a:t>photos</a:t>
            </a:r>
            <a:r>
              <a:rPr lang="en-US" sz="1200" dirty="0">
                <a:latin typeface="Trebuchet MS" charset="0"/>
                <a:hlinkClick r:id="rId10"/>
              </a:rPr>
              <a:t>/vissago/4634464205</a:t>
            </a:r>
            <a:r>
              <a:rPr lang="en-US" sz="1200" dirty="0" smtClean="0">
                <a:latin typeface="Trebuchet MS" charset="0"/>
                <a:hlinkClick r:id="rId10"/>
              </a:rPr>
              <a:t>/</a:t>
            </a:r>
            <a:r>
              <a:rPr lang="en-US" sz="1200" dirty="0">
                <a:latin typeface="Trebuchet MS" charset="0"/>
              </a:rPr>
              <a:t> o</a:t>
            </a:r>
            <a:r>
              <a:rPr lang="en-US" sz="1200" dirty="0" smtClean="0">
                <a:latin typeface="Trebuchet MS" charset="0"/>
              </a:rPr>
              <a:t>n </a:t>
            </a:r>
            <a:r>
              <a:rPr lang="en-US" sz="1200" dirty="0" err="1" smtClean="0">
                <a:latin typeface="Trebuchet MS" charset="0"/>
              </a:rPr>
              <a:t>flickr</a:t>
            </a:r>
            <a:r>
              <a:rPr lang="en-US" sz="1200" dirty="0" smtClean="0">
                <a:latin typeface="Trebuchet MS" charset="0"/>
              </a:rPr>
              <a:t> </a:t>
            </a:r>
            <a:endParaRPr lang="en-US" sz="1200" dirty="0">
              <a:latin typeface="Trebuchet M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3"/>
                                        </p:tgtEl>
                                        <p:attrNameLst>
                                          <p:attrName>style.visibility</p:attrName>
                                        </p:attrNameLst>
                                      </p:cBhvr>
                                      <p:to>
                                        <p:strVal val="visible"/>
                                      </p:to>
                                    </p:set>
                                    <p:animEffect transition="in" filter="blinds(horizontal)">
                                      <p:cBhvr>
                                        <p:cTn id="7" dur="500"/>
                                        <p:tgtEl>
                                          <p:spTgt spid="33794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7942"/>
                                        </p:tgtEl>
                                        <p:attrNameLst>
                                          <p:attrName>style.visibility</p:attrName>
                                        </p:attrNameLst>
                                      </p:cBhvr>
                                      <p:to>
                                        <p:strVal val="visible"/>
                                      </p:to>
                                    </p:set>
                                    <p:animEffect transition="in" filter="blinds(horizontal)">
                                      <p:cBhvr>
                                        <p:cTn id="10" dur="500"/>
                                        <p:tgtEl>
                                          <p:spTgt spid="33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2" grpId="0" animBg="1"/>
      <p:bldP spid="3379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89238" y="3555769"/>
            <a:ext cx="4082999" cy="2983730"/>
          </a:xfrm>
          <a:prstGeom prst="rect">
            <a:avLst/>
          </a:prstGeom>
        </p:spPr>
      </p:pic>
      <p:sp>
        <p:nvSpPr>
          <p:cNvPr id="193539" name="Text Box 7"/>
          <p:cNvSpPr txBox="1">
            <a:spLocks noChangeArrowheads="1"/>
          </p:cNvSpPr>
          <p:nvPr/>
        </p:nvSpPr>
        <p:spPr bwMode="auto">
          <a:xfrm>
            <a:off x="5941361" y="878687"/>
            <a:ext cx="3084499" cy="369332"/>
          </a:xfrm>
          <a:prstGeom prst="rect">
            <a:avLst/>
          </a:prstGeom>
          <a:noFill/>
          <a:ln w="9525">
            <a:noFill/>
            <a:miter lim="800000"/>
            <a:headEnd/>
            <a:tailEnd/>
          </a:ln>
        </p:spPr>
        <p:txBody>
          <a:bodyPr wrap="none">
            <a:spAutoFit/>
          </a:bodyPr>
          <a:lstStyle/>
          <a:p>
            <a:r>
              <a:rPr lang="en-US" sz="1800" i="1" dirty="0">
                <a:latin typeface="Trebuchet MS" pitchFamily="34" charset="0"/>
                <a:ea typeface="ＭＳ Ｐゴシック" pitchFamily="-65" charset="-128"/>
              </a:rPr>
              <a:t>Single Mode </a:t>
            </a:r>
            <a:r>
              <a:rPr lang="en-US" sz="1800" i="1" dirty="0" smtClean="0">
                <a:latin typeface="Trebuchet MS" pitchFamily="34" charset="0"/>
                <a:ea typeface="ＭＳ Ｐゴシック" pitchFamily="-65" charset="-128"/>
              </a:rPr>
              <a:t>Fiber </a:t>
            </a:r>
            <a:r>
              <a:rPr lang="en-US" sz="1800" i="1" dirty="0">
                <a:latin typeface="Trebuchet MS" pitchFamily="34" charset="0"/>
                <a:ea typeface="ＭＳ Ｐゴシック" pitchFamily="-65" charset="-128"/>
              </a:rPr>
              <a:t>Structure</a:t>
            </a:r>
          </a:p>
        </p:txBody>
      </p:sp>
      <p:sp>
        <p:nvSpPr>
          <p:cNvPr id="193541" name="Text Box 10"/>
          <p:cNvSpPr txBox="1">
            <a:spLocks noChangeArrowheads="1"/>
          </p:cNvSpPr>
          <p:nvPr/>
        </p:nvSpPr>
        <p:spPr bwMode="auto">
          <a:xfrm>
            <a:off x="1727200" y="872281"/>
            <a:ext cx="2945037" cy="646331"/>
          </a:xfrm>
          <a:prstGeom prst="rect">
            <a:avLst/>
          </a:prstGeom>
          <a:noFill/>
          <a:ln w="9525">
            <a:noFill/>
            <a:miter lim="800000"/>
            <a:headEnd/>
            <a:tailEnd/>
          </a:ln>
        </p:spPr>
        <p:txBody>
          <a:bodyPr wrap="none">
            <a:spAutoFit/>
          </a:bodyPr>
          <a:lstStyle/>
          <a:p>
            <a:r>
              <a:rPr lang="en-US" sz="1800" i="1" dirty="0">
                <a:latin typeface="Trebuchet MS" pitchFamily="34" charset="0"/>
                <a:ea typeface="ＭＳ Ｐゴシック" pitchFamily="-65" charset="-128"/>
              </a:rPr>
              <a:t>Light Propagating Through</a:t>
            </a:r>
          </a:p>
          <a:p>
            <a:r>
              <a:rPr lang="en-US" sz="1800" i="1" dirty="0">
                <a:latin typeface="Trebuchet MS" pitchFamily="34" charset="0"/>
                <a:ea typeface="ＭＳ Ｐゴシック" pitchFamily="-65" charset="-128"/>
              </a:rPr>
              <a:t>A Multimode Optical </a:t>
            </a:r>
            <a:r>
              <a:rPr lang="en-US" sz="1800" i="1" dirty="0" smtClean="0">
                <a:latin typeface="Trebuchet MS" pitchFamily="34" charset="0"/>
                <a:ea typeface="ＭＳ Ｐゴシック" pitchFamily="-65" charset="-128"/>
              </a:rPr>
              <a:t>Fiber</a:t>
            </a:r>
            <a:endParaRPr lang="en-US" sz="1800" i="1" dirty="0">
              <a:latin typeface="Trebuchet MS" pitchFamily="34" charset="0"/>
              <a:ea typeface="ＭＳ Ｐゴシック" pitchFamily="-65" charset="-128"/>
            </a:endParaRPr>
          </a:p>
        </p:txBody>
      </p:sp>
      <p:sp>
        <p:nvSpPr>
          <p:cNvPr id="15" name="Rectangle 2"/>
          <p:cNvSpPr>
            <a:spLocks noChangeArrowheads="1"/>
          </p:cNvSpPr>
          <p:nvPr/>
        </p:nvSpPr>
        <p:spPr bwMode="auto">
          <a:xfrm>
            <a:off x="2072780" y="209391"/>
            <a:ext cx="2190686" cy="492443"/>
          </a:xfrm>
          <a:prstGeom prst="rect">
            <a:avLst/>
          </a:prstGeom>
          <a:noFill/>
          <a:ln w="9525">
            <a:noFill/>
            <a:miter lim="800000"/>
            <a:headEnd/>
            <a:tailEnd/>
          </a:ln>
        </p:spPr>
        <p:txBody>
          <a:bodyPr wrap="none">
            <a:spAutoFit/>
          </a:bodyPr>
          <a:lstStyle/>
          <a:p>
            <a:pPr algn="ctr">
              <a:lnSpc>
                <a:spcPct val="110000"/>
              </a:lnSpc>
            </a:pPr>
            <a:r>
              <a:rPr lang="en-US" sz="2400" i="1" u="sng" dirty="0" smtClean="0">
                <a:latin typeface="Trebuchet MS" pitchFamily="34" charset="0"/>
                <a:ea typeface="ＭＳ Ｐゴシック" pitchFamily="-65" charset="-128"/>
              </a:rPr>
              <a:t>Optical Fibers</a:t>
            </a:r>
            <a:endParaRPr lang="en-US" sz="2400" i="1" u="sng" dirty="0">
              <a:latin typeface="Trebuchet MS" pitchFamily="34" charset="0"/>
              <a:ea typeface="ＭＳ Ｐゴシック" pitchFamily="-65" charset="-128"/>
            </a:endParaRPr>
          </a:p>
        </p:txBody>
      </p:sp>
      <p:sp>
        <p:nvSpPr>
          <p:cNvPr id="9" name="Rectangle 8"/>
          <p:cNvSpPr/>
          <p:nvPr/>
        </p:nvSpPr>
        <p:spPr>
          <a:xfrm>
            <a:off x="6333286" y="4338484"/>
            <a:ext cx="2175755" cy="2246769"/>
          </a:xfrm>
          <a:prstGeom prst="rect">
            <a:avLst/>
          </a:prstGeom>
        </p:spPr>
        <p:txBody>
          <a:bodyPr wrap="square">
            <a:spAutoFit/>
          </a:bodyPr>
          <a:lstStyle/>
          <a:p>
            <a:pPr algn="ctr"/>
            <a:r>
              <a:rPr lang="en-US" sz="1400" dirty="0" smtClean="0">
                <a:latin typeface="Trebuchet MS"/>
                <a:cs typeface="Trebuchet MS"/>
              </a:rPr>
              <a:t>Modal dispersion is a distortion mechanism occurring in multimode fibers and other waveguides, in which the signal is spread in time because the propagation velocity of the optical signal is not the same for all modes</a:t>
            </a:r>
            <a:endParaRPr lang="en-US" sz="1400" dirty="0">
              <a:latin typeface="Trebuchet MS"/>
              <a:cs typeface="Trebuchet MS"/>
            </a:endParaRPr>
          </a:p>
        </p:txBody>
      </p:sp>
      <p:cxnSp>
        <p:nvCxnSpPr>
          <p:cNvPr id="11" name="Straight Arrow Connector 10"/>
          <p:cNvCxnSpPr/>
          <p:nvPr/>
        </p:nvCxnSpPr>
        <p:spPr>
          <a:xfrm flipH="1">
            <a:off x="5054600" y="4685016"/>
            <a:ext cx="1399190" cy="85619"/>
          </a:xfrm>
          <a:prstGeom prst="straightConnector1">
            <a:avLst/>
          </a:prstGeom>
          <a:ln>
            <a:solidFill>
              <a:srgbClr val="5B98D2"/>
            </a:solidFill>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0" name="Picture 1"/>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713809" y="1356712"/>
            <a:ext cx="2365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6377589" y="3414112"/>
            <a:ext cx="58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a:t>Core</a:t>
            </a:r>
          </a:p>
          <a:p>
            <a:pPr eaLnBrk="1" hangingPunct="1"/>
            <a:r>
              <a:rPr lang="en-US" sz="1400" dirty="0"/>
              <a:t>8 </a:t>
            </a:r>
            <a:r>
              <a:rPr lang="en-US" sz="1400" dirty="0" err="1"/>
              <a:t>μm</a:t>
            </a:r>
            <a:endParaRPr lang="en-US" sz="1400" dirty="0"/>
          </a:p>
        </p:txBody>
      </p:sp>
      <p:sp>
        <p:nvSpPr>
          <p:cNvPr id="13" name="TextBox 14"/>
          <p:cNvSpPr txBox="1">
            <a:spLocks noChangeArrowheads="1"/>
          </p:cNvSpPr>
          <p:nvPr/>
        </p:nvSpPr>
        <p:spPr bwMode="auto">
          <a:xfrm>
            <a:off x="5835018" y="2884048"/>
            <a:ext cx="8787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a:t>Cladding</a:t>
            </a:r>
          </a:p>
          <a:p>
            <a:pPr eaLnBrk="1" hangingPunct="1"/>
            <a:r>
              <a:rPr lang="en-US" sz="1400" dirty="0"/>
              <a:t>125 </a:t>
            </a:r>
            <a:r>
              <a:rPr lang="en-US" sz="1400" dirty="0" err="1"/>
              <a:t>μm</a:t>
            </a:r>
            <a:endParaRPr lang="en-US" sz="1400" dirty="0"/>
          </a:p>
        </p:txBody>
      </p:sp>
      <p:sp>
        <p:nvSpPr>
          <p:cNvPr id="14" name="TextBox 15"/>
          <p:cNvSpPr txBox="1">
            <a:spLocks noChangeArrowheads="1"/>
          </p:cNvSpPr>
          <p:nvPr/>
        </p:nvSpPr>
        <p:spPr bwMode="auto">
          <a:xfrm>
            <a:off x="6091441" y="2085702"/>
            <a:ext cx="7683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a:t>Buffer</a:t>
            </a:r>
          </a:p>
          <a:p>
            <a:pPr eaLnBrk="1" hangingPunct="1"/>
            <a:r>
              <a:rPr lang="en-US" sz="1400" dirty="0"/>
              <a:t>250 </a:t>
            </a:r>
            <a:r>
              <a:rPr lang="en-US" sz="1400" dirty="0" err="1"/>
              <a:t>μm</a:t>
            </a:r>
            <a:endParaRPr lang="en-US" sz="1400" dirty="0"/>
          </a:p>
        </p:txBody>
      </p:sp>
      <p:sp>
        <p:nvSpPr>
          <p:cNvPr id="16" name="TextBox 16"/>
          <p:cNvSpPr txBox="1">
            <a:spLocks noChangeArrowheads="1"/>
          </p:cNvSpPr>
          <p:nvPr/>
        </p:nvSpPr>
        <p:spPr bwMode="auto">
          <a:xfrm>
            <a:off x="6573454" y="1399902"/>
            <a:ext cx="7683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a:t>Jacket</a:t>
            </a:r>
          </a:p>
          <a:p>
            <a:pPr eaLnBrk="1" hangingPunct="1"/>
            <a:r>
              <a:rPr lang="en-US" sz="1400" dirty="0"/>
              <a:t>400 </a:t>
            </a:r>
            <a:r>
              <a:rPr lang="en-US" sz="1400" dirty="0" err="1"/>
              <a:t>μm</a:t>
            </a:r>
            <a:endParaRPr lang="en-US" sz="1400" dirty="0"/>
          </a:p>
        </p:txBody>
      </p:sp>
      <p:sp>
        <p:nvSpPr>
          <p:cNvPr id="34" name="TextBox 2"/>
          <p:cNvSpPr txBox="1">
            <a:spLocks noChangeArrowheads="1"/>
          </p:cNvSpPr>
          <p:nvPr/>
        </p:nvSpPr>
        <p:spPr bwMode="auto">
          <a:xfrm>
            <a:off x="2899928" y="4338484"/>
            <a:ext cx="1689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Step Index Fiber</a:t>
            </a:r>
            <a:endParaRPr lang="en-US" sz="1200" dirty="0"/>
          </a:p>
        </p:txBody>
      </p:sp>
      <p:sp>
        <p:nvSpPr>
          <p:cNvPr id="35" name="TextBox 2"/>
          <p:cNvSpPr txBox="1">
            <a:spLocks noChangeArrowheads="1"/>
          </p:cNvSpPr>
          <p:nvPr/>
        </p:nvSpPr>
        <p:spPr bwMode="auto">
          <a:xfrm>
            <a:off x="2898565" y="5392182"/>
            <a:ext cx="1689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Graded Index Fiber</a:t>
            </a:r>
            <a:endParaRPr lang="en-US" sz="1200" dirty="0"/>
          </a:p>
        </p:txBody>
      </p:sp>
      <p:sp>
        <p:nvSpPr>
          <p:cNvPr id="36" name="TextBox 2"/>
          <p:cNvSpPr txBox="1">
            <a:spLocks noChangeArrowheads="1"/>
          </p:cNvSpPr>
          <p:nvPr/>
        </p:nvSpPr>
        <p:spPr bwMode="auto">
          <a:xfrm>
            <a:off x="2898565" y="6446753"/>
            <a:ext cx="1689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err="1" smtClean="0"/>
              <a:t>Singlemode</a:t>
            </a:r>
            <a:r>
              <a:rPr lang="en-US" sz="1200" dirty="0" smtClean="0"/>
              <a:t> Fiber</a:t>
            </a:r>
            <a:endParaRPr lang="en-US" sz="1200" dirty="0"/>
          </a:p>
        </p:txBody>
      </p:sp>
      <p:sp>
        <p:nvSpPr>
          <p:cNvPr id="37" name="TextBox 2"/>
          <p:cNvSpPr txBox="1">
            <a:spLocks noChangeArrowheads="1"/>
          </p:cNvSpPr>
          <p:nvPr/>
        </p:nvSpPr>
        <p:spPr bwMode="auto">
          <a:xfrm>
            <a:off x="111848" y="3711648"/>
            <a:ext cx="721301" cy="276999"/>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125 </a:t>
            </a:r>
            <a:r>
              <a:rPr lang="en-US" sz="1200" dirty="0" err="1" smtClean="0"/>
              <a:t>μm</a:t>
            </a:r>
            <a:endParaRPr lang="en-US" sz="1200" dirty="0"/>
          </a:p>
        </p:txBody>
      </p:sp>
      <p:sp>
        <p:nvSpPr>
          <p:cNvPr id="38" name="TextBox 2"/>
          <p:cNvSpPr txBox="1">
            <a:spLocks noChangeArrowheads="1"/>
          </p:cNvSpPr>
          <p:nvPr/>
        </p:nvSpPr>
        <p:spPr bwMode="auto">
          <a:xfrm>
            <a:off x="111848" y="4770635"/>
            <a:ext cx="721301" cy="276999"/>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125 </a:t>
            </a:r>
            <a:r>
              <a:rPr lang="en-US" sz="1200" dirty="0" err="1" smtClean="0"/>
              <a:t>μm</a:t>
            </a:r>
            <a:endParaRPr lang="en-US" sz="1200" dirty="0"/>
          </a:p>
        </p:txBody>
      </p:sp>
      <p:sp>
        <p:nvSpPr>
          <p:cNvPr id="39" name="TextBox 2"/>
          <p:cNvSpPr txBox="1">
            <a:spLocks noChangeArrowheads="1"/>
          </p:cNvSpPr>
          <p:nvPr/>
        </p:nvSpPr>
        <p:spPr bwMode="auto">
          <a:xfrm>
            <a:off x="81462" y="5916913"/>
            <a:ext cx="721301" cy="276999"/>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125 </a:t>
            </a:r>
            <a:r>
              <a:rPr lang="en-US" sz="1200" dirty="0" err="1" smtClean="0"/>
              <a:t>μm</a:t>
            </a:r>
            <a:endParaRPr lang="en-US" sz="1200" dirty="0"/>
          </a:p>
        </p:txBody>
      </p:sp>
      <p:sp>
        <p:nvSpPr>
          <p:cNvPr id="40" name="TextBox 2"/>
          <p:cNvSpPr txBox="1">
            <a:spLocks noChangeArrowheads="1"/>
          </p:cNvSpPr>
          <p:nvPr/>
        </p:nvSpPr>
        <p:spPr bwMode="auto">
          <a:xfrm>
            <a:off x="1240579" y="4338484"/>
            <a:ext cx="721301" cy="276999"/>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200 </a:t>
            </a:r>
            <a:r>
              <a:rPr lang="en-US" sz="1200" dirty="0" err="1" smtClean="0"/>
              <a:t>μm</a:t>
            </a:r>
            <a:endParaRPr lang="en-US" sz="1200" dirty="0"/>
          </a:p>
        </p:txBody>
      </p:sp>
      <p:sp>
        <p:nvSpPr>
          <p:cNvPr id="41" name="TextBox 2"/>
          <p:cNvSpPr txBox="1">
            <a:spLocks noChangeArrowheads="1"/>
          </p:cNvSpPr>
          <p:nvPr/>
        </p:nvSpPr>
        <p:spPr bwMode="auto">
          <a:xfrm>
            <a:off x="1211869" y="5197475"/>
            <a:ext cx="721301" cy="461665"/>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50-100  </a:t>
            </a:r>
            <a:r>
              <a:rPr lang="en-US" sz="1200" dirty="0" err="1" smtClean="0"/>
              <a:t>μm</a:t>
            </a:r>
            <a:endParaRPr lang="en-US" sz="1200" dirty="0"/>
          </a:p>
        </p:txBody>
      </p:sp>
      <p:sp>
        <p:nvSpPr>
          <p:cNvPr id="42" name="TextBox 2"/>
          <p:cNvSpPr txBox="1">
            <a:spLocks noChangeArrowheads="1"/>
          </p:cNvSpPr>
          <p:nvPr/>
        </p:nvSpPr>
        <p:spPr bwMode="auto">
          <a:xfrm>
            <a:off x="1262669" y="6289633"/>
            <a:ext cx="721301" cy="276999"/>
          </a:xfrm>
          <a:prstGeom prst="rect">
            <a:avLst/>
          </a:prstGeom>
          <a:noFill/>
          <a:ln>
            <a:noFill/>
          </a:ln>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10 </a:t>
            </a:r>
            <a:r>
              <a:rPr lang="en-US" sz="1200" dirty="0" err="1" smtClean="0"/>
              <a:t>μm</a:t>
            </a:r>
            <a:endParaRPr lang="en-US" sz="1200" dirty="0"/>
          </a:p>
        </p:txBody>
      </p:sp>
      <p:sp>
        <p:nvSpPr>
          <p:cNvPr id="43" name="TextBox 2"/>
          <p:cNvSpPr txBox="1">
            <a:spLocks noChangeArrowheads="1"/>
          </p:cNvSpPr>
          <p:nvPr/>
        </p:nvSpPr>
        <p:spPr bwMode="auto">
          <a:xfrm>
            <a:off x="1727200" y="3084102"/>
            <a:ext cx="919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Index of refraction</a:t>
            </a:r>
            <a:endParaRPr lang="en-US" sz="1200" dirty="0"/>
          </a:p>
        </p:txBody>
      </p:sp>
      <p:sp>
        <p:nvSpPr>
          <p:cNvPr id="44" name="TextBox 2"/>
          <p:cNvSpPr txBox="1">
            <a:spLocks noChangeArrowheads="1"/>
          </p:cNvSpPr>
          <p:nvPr/>
        </p:nvSpPr>
        <p:spPr bwMode="auto">
          <a:xfrm>
            <a:off x="2574098" y="3197020"/>
            <a:ext cx="1689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200" dirty="0" smtClean="0"/>
              <a:t>Input pulse</a:t>
            </a:r>
            <a:endParaRPr lang="en-US" sz="1200" dirty="0"/>
          </a:p>
        </p:txBody>
      </p:sp>
      <p:pic>
        <p:nvPicPr>
          <p:cNvPr id="2" name="Picture 1"/>
          <p:cNvPicPr>
            <a:picLocks noChangeAspect="1"/>
          </p:cNvPicPr>
          <p:nvPr/>
        </p:nvPicPr>
        <p:blipFill>
          <a:blip r:embed="rId4" cstate="print"/>
          <a:stretch>
            <a:fillRect/>
          </a:stretch>
        </p:blipFill>
        <p:spPr>
          <a:xfrm>
            <a:off x="450218" y="896101"/>
            <a:ext cx="5272253" cy="2505508"/>
          </a:xfrm>
          <a:prstGeom prst="rect">
            <a:avLst/>
          </a:prstGeom>
        </p:spPr>
      </p:pic>
      <p:sp>
        <p:nvSpPr>
          <p:cNvPr id="27" name="TextBox 16"/>
          <p:cNvSpPr txBox="1">
            <a:spLocks noChangeArrowheads="1"/>
          </p:cNvSpPr>
          <p:nvPr/>
        </p:nvSpPr>
        <p:spPr bwMode="auto">
          <a:xfrm>
            <a:off x="4179050" y="2099342"/>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smtClean="0"/>
              <a:t>core</a:t>
            </a:r>
            <a:endParaRPr lang="en-US" sz="1400" dirty="0"/>
          </a:p>
        </p:txBody>
      </p:sp>
      <p:sp>
        <p:nvSpPr>
          <p:cNvPr id="28" name="TextBox 16"/>
          <p:cNvSpPr txBox="1">
            <a:spLocks noChangeArrowheads="1"/>
          </p:cNvSpPr>
          <p:nvPr/>
        </p:nvSpPr>
        <p:spPr bwMode="auto">
          <a:xfrm>
            <a:off x="3375215" y="1535251"/>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smtClean="0"/>
              <a:t>cladding</a:t>
            </a:r>
            <a:endParaRPr lang="en-US" sz="1400" dirty="0"/>
          </a:p>
        </p:txBody>
      </p:sp>
      <p:sp>
        <p:nvSpPr>
          <p:cNvPr id="29" name="TextBox 16"/>
          <p:cNvSpPr txBox="1">
            <a:spLocks noChangeArrowheads="1"/>
          </p:cNvSpPr>
          <p:nvPr/>
        </p:nvSpPr>
        <p:spPr bwMode="auto">
          <a:xfrm>
            <a:off x="518947" y="2253230"/>
            <a:ext cx="1120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400" dirty="0" smtClean="0"/>
              <a:t>Acceptance</a:t>
            </a:r>
          </a:p>
          <a:p>
            <a:pPr eaLnBrk="1" hangingPunct="1"/>
            <a:r>
              <a:rPr lang="en-US" sz="1400" dirty="0" smtClean="0"/>
              <a:t>angle</a:t>
            </a:r>
            <a:endParaRPr lang="en-US" sz="1400" dirty="0"/>
          </a:p>
        </p:txBody>
      </p:sp>
    </p:spTree>
  </p:cSld>
  <p:clrMapOvr>
    <a:masterClrMapping/>
  </p:clrMapOvr>
  <p:timing>
    <p:tnLst>
      <p:par>
        <p:cTn id="1" dur="indefinite" restart="never" nodeType="tmRoot"/>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7417" name="Line 14"/>
          <p:cNvSpPr>
            <a:spLocks noChangeShapeType="1"/>
          </p:cNvSpPr>
          <p:nvPr/>
        </p:nvSpPr>
        <p:spPr bwMode="auto">
          <a:xfrm flipH="1">
            <a:off x="792957" y="2697137"/>
            <a:ext cx="2051050" cy="969963"/>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sp>
        <p:nvSpPr>
          <p:cNvPr id="17409" name="Rectangle 2"/>
          <p:cNvSpPr>
            <a:spLocks noChangeArrowheads="1"/>
          </p:cNvSpPr>
          <p:nvPr/>
        </p:nvSpPr>
        <p:spPr bwMode="auto">
          <a:xfrm>
            <a:off x="3907632" y="1290612"/>
            <a:ext cx="1560513" cy="304800"/>
          </a:xfrm>
          <a:prstGeom prst="rect">
            <a:avLst/>
          </a:prstGeom>
          <a:noFill/>
          <a:ln w="12700">
            <a:noFill/>
            <a:miter lim="800000"/>
            <a:headEnd/>
            <a:tailEnd/>
          </a:ln>
        </p:spPr>
        <p:txBody>
          <a:bodyPr wrap="none">
            <a:prstTxWarp prst="textNoShape">
              <a:avLst/>
            </a:prstTxWarp>
            <a:spAutoFit/>
          </a:bodyPr>
          <a:lstStyle/>
          <a:p>
            <a:pPr algn="ctr" eaLnBrk="0" hangingPunct="0"/>
            <a:r>
              <a:rPr b="1" lang="en-US" sz="1400">
                <a:latin typeface="Trebuchet MS"/>
              </a:rPr>
              <a:t>Small Businesses</a:t>
            </a:r>
          </a:p>
        </p:txBody>
      </p:sp>
      <p:pic>
        <p:nvPicPr>
          <p:cNvPr descr="Row_houses" id="17411" name="Picture 4"/>
          <p:cNvPicPr>
            <a:picLocks noChangeArrowheads="1" noChangeAspect="1"/>
          </p:cNvPicPr>
          <p:nvPr/>
        </p:nvPicPr>
        <p:blipFill>
          <a:blip cstate="print" r:embed="rId3"/>
          <a:srcRect/>
          <a:stretch>
            <a:fillRect/>
          </a:stretch>
        </p:blipFill>
        <p:spPr bwMode="auto">
          <a:xfrm>
            <a:off x="6198395" y="1838300"/>
            <a:ext cx="3052762" cy="1565275"/>
          </a:xfrm>
          <a:prstGeom prst="rect">
            <a:avLst/>
          </a:prstGeom>
          <a:noFill/>
          <a:ln w="9525">
            <a:noFill/>
            <a:miter lim="800000"/>
            <a:headEnd/>
            <a:tailEnd/>
          </a:ln>
        </p:spPr>
      </p:pic>
      <p:pic>
        <p:nvPicPr>
          <p:cNvPr id="17412" name="Picture 5"/>
          <p:cNvPicPr>
            <a:picLocks noChangeArrowheads="1" noChangeAspect="1"/>
          </p:cNvPicPr>
          <p:nvPr/>
        </p:nvPicPr>
        <p:blipFill>
          <a:blip cstate="print" r:embed="rId4">
            <a:lum bright="-49000" contrast="99000"/>
          </a:blip>
          <a:srcRect/>
          <a:stretch>
            <a:fillRect/>
          </a:stretch>
        </p:blipFill>
        <p:spPr bwMode="auto">
          <a:xfrm>
            <a:off x="3536157" y="985812"/>
            <a:ext cx="2184400" cy="688975"/>
          </a:xfrm>
          <a:prstGeom prst="rect">
            <a:avLst/>
          </a:prstGeom>
          <a:noFill/>
          <a:ln w="9525">
            <a:noFill/>
            <a:miter lim="800000"/>
            <a:headEnd/>
            <a:tailEnd/>
          </a:ln>
        </p:spPr>
      </p:pic>
      <p:pic>
        <p:nvPicPr>
          <p:cNvPr descr="Row_houses" id="17413" name="Picture 6"/>
          <p:cNvPicPr>
            <a:picLocks noChangeArrowheads="1" noChangeAspect="1"/>
          </p:cNvPicPr>
          <p:nvPr/>
        </p:nvPicPr>
        <p:blipFill>
          <a:blip cstate="print" r:embed="rId3"/>
          <a:srcRect/>
          <a:stretch>
            <a:fillRect/>
          </a:stretch>
        </p:blipFill>
        <p:spPr bwMode="auto">
          <a:xfrm>
            <a:off x="4799559" y="2428053"/>
            <a:ext cx="3052763" cy="1565275"/>
          </a:xfrm>
          <a:prstGeom prst="rect">
            <a:avLst/>
          </a:prstGeom>
          <a:noFill/>
          <a:ln w="9525">
            <a:noFill/>
            <a:miter lim="800000"/>
            <a:headEnd/>
            <a:tailEnd/>
          </a:ln>
        </p:spPr>
      </p:pic>
      <p:sp>
        <p:nvSpPr>
          <p:cNvPr id="17414" name="Rectangle 7"/>
          <p:cNvSpPr>
            <a:spLocks noChangeArrowheads="1"/>
          </p:cNvSpPr>
          <p:nvPr/>
        </p:nvSpPr>
        <p:spPr bwMode="auto">
          <a:xfrm>
            <a:off x="5636420" y="3401987"/>
            <a:ext cx="290512" cy="165100"/>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7415" name="Line 8"/>
          <p:cNvSpPr>
            <a:spLocks noChangeShapeType="1"/>
          </p:cNvSpPr>
          <p:nvPr/>
        </p:nvSpPr>
        <p:spPr bwMode="auto">
          <a:xfrm flipH="1">
            <a:off x="2974182" y="2433612"/>
            <a:ext cx="2771775" cy="188913"/>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2" name="Group 9"/>
          <p:cNvGrpSpPr>
            <a:grpSpLocks/>
          </p:cNvGrpSpPr>
          <p:nvPr/>
        </p:nvGrpSpPr>
        <p:grpSpPr bwMode="auto">
          <a:xfrm>
            <a:off x="2394745" y="2295501"/>
            <a:ext cx="3643313" cy="1905001"/>
            <a:chOff x="1923" y="2649"/>
            <a:chExt cx="2295" cy="1200"/>
          </a:xfrm>
        </p:grpSpPr>
        <p:sp>
          <p:nvSpPr>
            <p:cNvPr id="17507" name="Line 10"/>
            <p:cNvSpPr>
              <a:spLocks noChangeShapeType="1"/>
            </p:cNvSpPr>
            <p:nvPr/>
          </p:nvSpPr>
          <p:spPr bwMode="auto">
            <a:xfrm flipH="1" flipV="1">
              <a:off x="2280" y="2963"/>
              <a:ext cx="1938" cy="886"/>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3" name="Group 11"/>
            <p:cNvGrpSpPr>
              <a:grpSpLocks/>
            </p:cNvGrpSpPr>
            <p:nvPr/>
          </p:nvGrpSpPr>
          <p:grpSpPr bwMode="auto">
            <a:xfrm>
              <a:off x="1923" y="2649"/>
              <a:ext cx="462" cy="358"/>
              <a:chOff x="1923" y="2649"/>
              <a:chExt cx="462" cy="358"/>
            </a:xfrm>
          </p:grpSpPr>
          <p:sp>
            <p:nvSpPr>
              <p:cNvPr id="459788" name="AutoShape 12"/>
              <p:cNvSpPr>
                <a:spLocks noChangeArrowheads="1"/>
              </p:cNvSpPr>
              <p:nvPr/>
            </p:nvSpPr>
            <p:spPr bwMode="auto">
              <a:xfrm rot="16200000">
                <a:off x="2040" y="2663"/>
                <a:ext cx="227" cy="462"/>
              </a:xfrm>
              <a:prstGeom prst="triangle">
                <a:avLst>
                  <a:gd fmla="val 50000" name="adj"/>
                </a:avLst>
              </a:prstGeom>
              <a:solidFill>
                <a:schemeClr val="accent1"/>
              </a:solidFill>
              <a:ln w="12700">
                <a:solidFill>
                  <a:srgbClr val="000000"/>
                </a:solidFill>
                <a:miter lim="800000"/>
                <a:headEnd/>
                <a:tailEnd/>
              </a:ln>
              <a:effectLst>
                <a:outerShdw algn="ctr" dir="2700000" dist="107763" rotWithShape="0">
                  <a:schemeClr val="bg2"/>
                </a:outerShdw>
              </a:effectLst>
            </p:spPr>
            <p:txBody>
              <a:bodyPr anchor="ctr">
                <a:spAutoFit/>
              </a:bodyPr>
              <a:lstStyle/>
              <a:p>
                <a:pPr algn="ctr">
                  <a:defRPr/>
                </a:pPr>
                <a:endParaRPr lang="en-US" sz="1800">
                  <a:latin typeface="Trebuchet MS"/>
                  <a:ea typeface="+mn-ea"/>
                  <a:cs typeface="+mn-cs"/>
                </a:endParaRPr>
              </a:p>
            </p:txBody>
          </p:sp>
          <p:sp>
            <p:nvSpPr>
              <p:cNvPr id="17510" name="Text Box 13"/>
              <p:cNvSpPr txBox="1">
                <a:spLocks noChangeArrowheads="1"/>
              </p:cNvSpPr>
              <p:nvPr/>
            </p:nvSpPr>
            <p:spPr bwMode="auto">
              <a:xfrm>
                <a:off x="1931" y="2649"/>
                <a:ext cx="454" cy="173"/>
              </a:xfrm>
              <a:prstGeom prst="rect">
                <a:avLst/>
              </a:prstGeom>
              <a:noFill/>
              <a:ln w="12700">
                <a:noFill/>
                <a:miter lim="800000"/>
                <a:headEnd/>
                <a:tailEnd/>
              </a:ln>
            </p:spPr>
            <p:txBody>
              <a:bodyPr>
                <a:prstTxWarp prst="textNoShape">
                  <a:avLst/>
                </a:prstTxWarp>
                <a:spAutoFit/>
              </a:bodyPr>
              <a:lstStyle/>
              <a:p>
                <a:pPr algn="ctr" eaLnBrk="0" hangingPunct="0"/>
                <a:r>
                  <a:rPr dirty="0" lang="en-US" sz="1200">
                    <a:solidFill>
                      <a:srgbClr val="0033CC"/>
                    </a:solidFill>
                    <a:latin typeface="Trebuchet MS"/>
                  </a:rPr>
                  <a:t>Splitter</a:t>
                </a:r>
              </a:p>
            </p:txBody>
          </p:sp>
        </p:grpSp>
      </p:grpSp>
      <p:sp>
        <p:nvSpPr>
          <p:cNvPr id="17418" name="Line 15"/>
          <p:cNvSpPr>
            <a:spLocks noChangeShapeType="1"/>
          </p:cNvSpPr>
          <p:nvPr/>
        </p:nvSpPr>
        <p:spPr bwMode="auto">
          <a:xfrm flipH="1" flipV="1">
            <a:off x="5745957" y="2433612"/>
            <a:ext cx="2212975" cy="974725"/>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sp>
        <p:nvSpPr>
          <p:cNvPr id="17505" name="Text Box 17"/>
          <p:cNvSpPr txBox="1">
            <a:spLocks noChangeArrowheads="1"/>
          </p:cNvSpPr>
          <p:nvPr/>
        </p:nvSpPr>
        <p:spPr bwMode="auto">
          <a:xfrm>
            <a:off x="469107" y="3933802"/>
            <a:ext cx="1843091" cy="677863"/>
          </a:xfrm>
          <a:prstGeom prst="rect">
            <a:avLst/>
          </a:prstGeom>
          <a:noFill/>
          <a:ln w="12700">
            <a:noFill/>
            <a:miter lim="800000"/>
            <a:headEnd/>
            <a:tailEnd/>
          </a:ln>
        </p:spPr>
        <p:txBody>
          <a:bodyPr wrap="square">
            <a:prstTxWarp prst="textNoShape">
              <a:avLst/>
            </a:prstTxWarp>
            <a:spAutoFit/>
          </a:bodyPr>
          <a:lstStyle/>
          <a:p>
            <a:pPr algn="ctr" eaLnBrk="0" hangingPunct="0"/>
            <a:r>
              <a:rPr b="1" dirty="0" lang="en-US" smtClean="0" sz="1600">
                <a:latin typeface="Trebuchet MS"/>
              </a:rPr>
              <a:t>OLT</a:t>
            </a:r>
          </a:p>
          <a:p>
            <a:pPr algn="ctr" eaLnBrk="0" hangingPunct="0"/>
            <a:r>
              <a:rPr b="1" dirty="0" lang="en-US" smtClean="0" sz="1100">
                <a:latin typeface="Trebuchet MS"/>
              </a:rPr>
              <a:t>(</a:t>
            </a:r>
            <a:r>
              <a:rPr dirty="0" lang="en-US" smtClean="0" sz="1100"/>
              <a:t>located in Verizon's central switching office)</a:t>
            </a:r>
            <a:endParaRPr b="1" dirty="0" lang="en-US" sz="1600">
              <a:latin typeface="Trebuchet MS"/>
            </a:endParaRPr>
          </a:p>
        </p:txBody>
      </p:sp>
      <p:grpSp>
        <p:nvGrpSpPr>
          <p:cNvPr id="5" name="Group 19"/>
          <p:cNvGrpSpPr>
            <a:grpSpLocks/>
          </p:cNvGrpSpPr>
          <p:nvPr/>
        </p:nvGrpSpPr>
        <p:grpSpPr bwMode="auto">
          <a:xfrm>
            <a:off x="4167983" y="1366812"/>
            <a:ext cx="646112" cy="1219200"/>
            <a:chOff x="3024" y="2409"/>
            <a:chExt cx="407" cy="420"/>
          </a:xfrm>
        </p:grpSpPr>
        <p:grpSp>
          <p:nvGrpSpPr>
            <p:cNvPr id="6" name="Group 20"/>
            <p:cNvGrpSpPr>
              <a:grpSpLocks/>
            </p:cNvGrpSpPr>
            <p:nvPr/>
          </p:nvGrpSpPr>
          <p:grpSpPr bwMode="auto">
            <a:xfrm>
              <a:off x="3024" y="2409"/>
              <a:ext cx="407" cy="173"/>
              <a:chOff x="3024" y="2409"/>
              <a:chExt cx="407" cy="173"/>
            </a:xfrm>
          </p:grpSpPr>
          <p:pic>
            <p:nvPicPr>
              <p:cNvPr descr="IOT_front%20w%20shadow" id="17503" name="Picture 21"/>
              <p:cNvPicPr>
                <a:picLocks noChangeArrowheads="1" noChangeAspect="1"/>
              </p:cNvPicPr>
              <p:nvPr/>
            </p:nvPicPr>
            <p:blipFill>
              <a:blip cstate="print" r:embed="rId5">
                <a:clrChange>
                  <a:clrFrom>
                    <a:srgbClr val="FFFFFF"/>
                  </a:clrFrom>
                  <a:clrTo>
                    <a:srgbClr val="FFFFFF">
                      <a:alpha val="0"/>
                    </a:srgbClr>
                  </a:clrTo>
                </a:clrChange>
              </a:blip>
              <a:srcRect/>
              <a:stretch>
                <a:fillRect/>
              </a:stretch>
            </p:blipFill>
            <p:spPr bwMode="auto">
              <a:xfrm>
                <a:off x="3066" y="2409"/>
                <a:ext cx="341" cy="173"/>
              </a:xfrm>
              <a:prstGeom prst="rect">
                <a:avLst/>
              </a:prstGeom>
              <a:noFill/>
              <a:ln w="9525">
                <a:noFill/>
                <a:miter lim="800000"/>
                <a:headEnd/>
                <a:tailEnd/>
              </a:ln>
            </p:spPr>
          </p:pic>
          <p:sp>
            <p:nvSpPr>
              <p:cNvPr id="459798" name="Text Box 22"/>
              <p:cNvSpPr txBox="1">
                <a:spLocks noChangeArrowheads="1"/>
              </p:cNvSpPr>
              <p:nvPr/>
            </p:nvSpPr>
            <p:spPr bwMode="auto">
              <a:xfrm>
                <a:off x="3024" y="2423"/>
                <a:ext cx="407" cy="127"/>
              </a:xfrm>
              <a:prstGeom prst="rect">
                <a:avLst/>
              </a:prstGeom>
              <a:noFill/>
              <a:ln w="12700">
                <a:noFill/>
                <a:miter lim="800000"/>
                <a:headEnd/>
                <a:tailEnd/>
              </a:ln>
              <a:effectLst>
                <a:outerShdw algn="ctr" dir="2700000" dist="35921" rotWithShape="0">
                  <a:schemeClr val="tx1"/>
                </a:outerShdw>
              </a:effectLst>
            </p:spPr>
            <p:txBody>
              <a:bodyPr wrap="none">
                <a:spAutoFit/>
              </a:bodyPr>
              <a:lstStyle/>
              <a:p>
                <a:pPr algn="ctr" eaLnBrk="0" hangingPunct="0">
                  <a:defRPr/>
                </a:pPr>
                <a:r>
                  <a:rPr b="1" lang="en-US" sz="1800">
                    <a:solidFill>
                      <a:schemeClr val="bg1"/>
                    </a:solidFill>
                    <a:latin typeface="Trebuchet MS"/>
                    <a:ea typeface="+mn-ea"/>
                    <a:cs typeface="+mn-cs"/>
                  </a:rPr>
                  <a:t>ONT</a:t>
                </a:r>
              </a:p>
            </p:txBody>
          </p:sp>
        </p:grpSp>
        <p:sp>
          <p:nvSpPr>
            <p:cNvPr id="17502" name="Line 23"/>
            <p:cNvSpPr>
              <a:spLocks noChangeShapeType="1"/>
            </p:cNvSpPr>
            <p:nvPr/>
          </p:nvSpPr>
          <p:spPr bwMode="auto">
            <a:xfrm>
              <a:off x="3224" y="2558"/>
              <a:ext cx="8" cy="271"/>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sp>
        <p:nvSpPr>
          <p:cNvPr id="17421" name="Text Box 24"/>
          <p:cNvSpPr txBox="1">
            <a:spLocks noChangeArrowheads="1"/>
          </p:cNvSpPr>
          <p:nvPr/>
        </p:nvSpPr>
        <p:spPr bwMode="auto">
          <a:xfrm>
            <a:off x="3577432" y="2128812"/>
            <a:ext cx="1025525" cy="276999"/>
          </a:xfrm>
          <a:prstGeom prst="rect">
            <a:avLst/>
          </a:prstGeom>
          <a:noFill/>
          <a:ln w="12700">
            <a:noFill/>
            <a:miter lim="800000"/>
            <a:headEnd/>
            <a:tailEnd/>
          </a:ln>
        </p:spPr>
        <p:txBody>
          <a:bodyPr>
            <a:prstTxWarp prst="textNoShape">
              <a:avLst/>
            </a:prstTxWarp>
            <a:spAutoFit/>
          </a:bodyPr>
          <a:lstStyle/>
          <a:p>
            <a:pPr algn="ctr" eaLnBrk="0" hangingPunct="0"/>
            <a:r>
              <a:rPr dirty="0" lang="en-US" sz="1200">
                <a:solidFill>
                  <a:srgbClr val="0033CC"/>
                </a:solidFill>
                <a:latin typeface="Trebuchet MS"/>
              </a:rPr>
              <a:t>Splitter</a:t>
            </a:r>
          </a:p>
        </p:txBody>
      </p:sp>
      <p:sp>
        <p:nvSpPr>
          <p:cNvPr id="17422" name="AutoShape 25"/>
          <p:cNvSpPr>
            <a:spLocks noChangeArrowheads="1"/>
          </p:cNvSpPr>
          <p:nvPr/>
        </p:nvSpPr>
        <p:spPr bwMode="auto">
          <a:xfrm rot="-5400000">
            <a:off x="4214813" y="2154887"/>
            <a:ext cx="233363" cy="733663"/>
          </a:xfrm>
          <a:prstGeom prst="triangle">
            <a:avLst>
              <a:gd fmla="val 50000" name="adj"/>
            </a:avLst>
          </a:prstGeom>
          <a:solidFill>
            <a:schemeClr val="accent1"/>
          </a:solidFill>
          <a:ln w="12700">
            <a:solidFill>
              <a:srgbClr val="000000"/>
            </a:solidFill>
            <a:miter lim="800000"/>
            <a:headEnd/>
            <a:tailEnd/>
          </a:ln>
        </p:spPr>
        <p:txBody>
          <a:bodyPr anchor="ctr">
            <a:prstTxWarp prst="textNoShape">
              <a:avLst/>
            </a:prstTxWarp>
            <a:spAutoFit/>
          </a:bodyPr>
          <a:lstStyle/>
          <a:p>
            <a:pPr algn="ctr"/>
            <a:endParaRPr lang="en-US" sz="1800">
              <a:latin typeface="Trebuchet MS"/>
            </a:endParaRPr>
          </a:p>
        </p:txBody>
      </p:sp>
      <p:grpSp>
        <p:nvGrpSpPr>
          <p:cNvPr id="9" name="Group 34"/>
          <p:cNvGrpSpPr>
            <a:grpSpLocks/>
          </p:cNvGrpSpPr>
          <p:nvPr/>
        </p:nvGrpSpPr>
        <p:grpSpPr bwMode="auto">
          <a:xfrm>
            <a:off x="7193757" y="2601887"/>
            <a:ext cx="747713" cy="466725"/>
            <a:chOff x="4567" y="2850"/>
            <a:chExt cx="471" cy="294"/>
          </a:xfrm>
        </p:grpSpPr>
        <p:sp>
          <p:nvSpPr>
            <p:cNvPr id="17484" name="Line 35"/>
            <p:cNvSpPr>
              <a:spLocks noChangeShapeType="1"/>
            </p:cNvSpPr>
            <p:nvPr/>
          </p:nvSpPr>
          <p:spPr bwMode="auto">
            <a:xfrm flipV="1">
              <a:off x="4567" y="3019"/>
              <a:ext cx="316" cy="125"/>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sp>
          <p:nvSpPr>
            <p:cNvPr id="17485" name="Rectangle 36"/>
            <p:cNvSpPr>
              <a:spLocks noChangeArrowheads="1"/>
            </p:cNvSpPr>
            <p:nvPr/>
          </p:nvSpPr>
          <p:spPr bwMode="auto">
            <a:xfrm>
              <a:off x="4850" y="2899"/>
              <a:ext cx="145" cy="87"/>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lang="en-US" sz="900">
                  <a:solidFill>
                    <a:schemeClr val="bg1"/>
                  </a:solidFill>
                  <a:latin typeface="Trebuchet MS"/>
                </a:rPr>
                <a:t>ONT</a:t>
              </a:r>
            </a:p>
          </p:txBody>
        </p:sp>
        <p:sp>
          <p:nvSpPr>
            <p:cNvPr id="17486" name="Rectangle 37"/>
            <p:cNvSpPr>
              <a:spLocks noChangeArrowheads="1"/>
            </p:cNvSpPr>
            <p:nvPr/>
          </p:nvSpPr>
          <p:spPr bwMode="auto">
            <a:xfrm>
              <a:off x="4846" y="2880"/>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7487" name="Rectangle 38"/>
            <p:cNvSpPr>
              <a:spLocks noChangeArrowheads="1"/>
            </p:cNvSpPr>
            <p:nvPr/>
          </p:nvSpPr>
          <p:spPr bwMode="auto">
            <a:xfrm>
              <a:off x="4827" y="2876"/>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0" name="Group 39"/>
            <p:cNvGrpSpPr>
              <a:grpSpLocks/>
            </p:cNvGrpSpPr>
            <p:nvPr/>
          </p:nvGrpSpPr>
          <p:grpSpPr bwMode="auto">
            <a:xfrm>
              <a:off x="4837" y="2850"/>
              <a:ext cx="201" cy="239"/>
              <a:chOff x="4459" y="3540"/>
              <a:chExt cx="201" cy="239"/>
            </a:xfrm>
          </p:grpSpPr>
          <p:sp>
            <p:nvSpPr>
              <p:cNvPr id="17489" name="Rectangle 40"/>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7490" name="Rectangle 41"/>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1" name="Group 42"/>
              <p:cNvGrpSpPr>
                <a:grpSpLocks/>
              </p:cNvGrpSpPr>
              <p:nvPr/>
            </p:nvGrpSpPr>
            <p:grpSpPr bwMode="auto">
              <a:xfrm>
                <a:off x="4464" y="3540"/>
                <a:ext cx="196" cy="239"/>
                <a:chOff x="4800" y="3608"/>
                <a:chExt cx="196" cy="235"/>
              </a:xfrm>
            </p:grpSpPr>
            <p:pic>
              <p:nvPicPr>
                <p:cNvPr descr="AccessMAX_ONT_sm" id="17492" name="Picture 43"/>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7493" name="Rectangle 44"/>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lang="en-US" sz="900">
                      <a:solidFill>
                        <a:schemeClr val="bg1"/>
                      </a:solidFill>
                      <a:latin typeface="Trebuchet MS"/>
                    </a:rPr>
                    <a:t>ONT</a:t>
                  </a:r>
                </a:p>
              </p:txBody>
            </p:sp>
          </p:grpSp>
        </p:grpSp>
      </p:grpSp>
      <p:grpSp>
        <p:nvGrpSpPr>
          <p:cNvPr id="12" name="Group 45"/>
          <p:cNvGrpSpPr>
            <a:grpSpLocks/>
          </p:cNvGrpSpPr>
          <p:nvPr/>
        </p:nvGrpSpPr>
        <p:grpSpPr bwMode="auto">
          <a:xfrm>
            <a:off x="6666707" y="2959075"/>
            <a:ext cx="1139825" cy="415925"/>
            <a:chOff x="4178" y="3115"/>
            <a:chExt cx="718" cy="262"/>
          </a:xfrm>
        </p:grpSpPr>
        <p:sp>
          <p:nvSpPr>
            <p:cNvPr id="17482" name="Text Box 46"/>
            <p:cNvSpPr txBox="1">
              <a:spLocks noChangeArrowheads="1"/>
            </p:cNvSpPr>
            <p:nvPr/>
          </p:nvSpPr>
          <p:spPr bwMode="auto">
            <a:xfrm>
              <a:off x="4226" y="3203"/>
              <a:ext cx="670" cy="174"/>
            </a:xfrm>
            <a:prstGeom prst="rect">
              <a:avLst/>
            </a:prstGeom>
            <a:noFill/>
            <a:ln w="12700">
              <a:noFill/>
              <a:miter lim="800000"/>
              <a:headEnd/>
              <a:tailEnd/>
            </a:ln>
          </p:spPr>
          <p:txBody>
            <a:bodyPr>
              <a:prstTxWarp prst="textNoShape">
                <a:avLst/>
              </a:prstTxWarp>
              <a:spAutoFit/>
            </a:bodyPr>
            <a:lstStyle/>
            <a:p>
              <a:pPr algn="ctr" eaLnBrk="0" hangingPunct="0"/>
              <a:r>
                <a:rPr dirty="0" lang="en-US" sz="1200">
                  <a:solidFill>
                    <a:srgbClr val="0033CC"/>
                  </a:solidFill>
                  <a:latin typeface="Trebuchet MS"/>
                </a:rPr>
                <a:t>Splitter</a:t>
              </a:r>
            </a:p>
          </p:txBody>
        </p:sp>
        <p:sp>
          <p:nvSpPr>
            <p:cNvPr id="17483" name="AutoShape 47"/>
            <p:cNvSpPr>
              <a:spLocks noChangeArrowheads="1"/>
            </p:cNvSpPr>
            <p:nvPr/>
          </p:nvSpPr>
          <p:spPr bwMode="auto">
            <a:xfrm rot="16200000">
              <a:off x="4335" y="2958"/>
              <a:ext cx="147" cy="462"/>
            </a:xfrm>
            <a:prstGeom prst="triangle">
              <a:avLst>
                <a:gd fmla="val 50000" name="adj"/>
              </a:avLst>
            </a:prstGeom>
            <a:solidFill>
              <a:schemeClr val="accent1"/>
            </a:solidFill>
            <a:ln w="12700">
              <a:solidFill>
                <a:srgbClr val="000000"/>
              </a:solidFill>
              <a:miter lim="800000"/>
              <a:headEnd/>
              <a:tailEnd/>
            </a:ln>
          </p:spPr>
          <p:txBody>
            <a:bodyPr anchor="ctr">
              <a:prstTxWarp prst="textNoShape">
                <a:avLst/>
              </a:prstTxWarp>
              <a:spAutoFit/>
            </a:bodyPr>
            <a:lstStyle/>
            <a:p>
              <a:pPr algn="ctr"/>
              <a:endParaRPr lang="en-US" sz="1800">
                <a:latin typeface="Trebuchet MS"/>
              </a:endParaRPr>
            </a:p>
          </p:txBody>
        </p:sp>
      </p:grpSp>
      <p:grpSp>
        <p:nvGrpSpPr>
          <p:cNvPr id="13" name="Group 48"/>
          <p:cNvGrpSpPr>
            <a:grpSpLocks/>
          </p:cNvGrpSpPr>
          <p:nvPr/>
        </p:nvGrpSpPr>
        <p:grpSpPr bwMode="auto">
          <a:xfrm>
            <a:off x="6038057" y="3741712"/>
            <a:ext cx="731838" cy="450850"/>
            <a:chOff x="4199" y="3540"/>
            <a:chExt cx="461" cy="284"/>
          </a:xfrm>
        </p:grpSpPr>
        <p:sp>
          <p:nvSpPr>
            <p:cNvPr id="17475" name="Line 49"/>
            <p:cNvSpPr>
              <a:spLocks noChangeShapeType="1"/>
            </p:cNvSpPr>
            <p:nvPr/>
          </p:nvSpPr>
          <p:spPr bwMode="auto">
            <a:xfrm flipV="1">
              <a:off x="4199" y="3707"/>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14" name="Group 50"/>
            <p:cNvGrpSpPr>
              <a:grpSpLocks/>
            </p:cNvGrpSpPr>
            <p:nvPr/>
          </p:nvGrpSpPr>
          <p:grpSpPr bwMode="auto">
            <a:xfrm>
              <a:off x="4459" y="3540"/>
              <a:ext cx="201" cy="239"/>
              <a:chOff x="4459" y="3540"/>
              <a:chExt cx="201" cy="239"/>
            </a:xfrm>
          </p:grpSpPr>
          <p:sp>
            <p:nvSpPr>
              <p:cNvPr id="17477" name="Rectangle 51"/>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7478" name="Rectangle 52"/>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5" name="Group 53"/>
              <p:cNvGrpSpPr>
                <a:grpSpLocks/>
              </p:cNvGrpSpPr>
              <p:nvPr/>
            </p:nvGrpSpPr>
            <p:grpSpPr bwMode="auto">
              <a:xfrm>
                <a:off x="4464" y="3540"/>
                <a:ext cx="196" cy="239"/>
                <a:chOff x="4800" y="3608"/>
                <a:chExt cx="196" cy="235"/>
              </a:xfrm>
            </p:grpSpPr>
            <p:pic>
              <p:nvPicPr>
                <p:cNvPr descr="AccessMAX_ONT_sm" id="17480" name="Picture 54"/>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7481" name="Rectangle 55"/>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dirty="0" lang="en-US" sz="900">
                      <a:solidFill>
                        <a:schemeClr val="bg1"/>
                      </a:solidFill>
                      <a:latin typeface="Trebuchet MS"/>
                    </a:rPr>
                    <a:t>ONT</a:t>
                  </a:r>
                </a:p>
              </p:txBody>
            </p:sp>
          </p:grpSp>
        </p:grpSp>
      </p:grpSp>
      <p:grpSp>
        <p:nvGrpSpPr>
          <p:cNvPr id="16" name="Group 56"/>
          <p:cNvGrpSpPr>
            <a:grpSpLocks/>
          </p:cNvGrpSpPr>
          <p:nvPr/>
        </p:nvGrpSpPr>
        <p:grpSpPr bwMode="auto">
          <a:xfrm>
            <a:off x="4736307" y="3360709"/>
            <a:ext cx="1254125" cy="796925"/>
            <a:chOff x="3396" y="3306"/>
            <a:chExt cx="790" cy="502"/>
          </a:xfrm>
        </p:grpSpPr>
        <p:grpSp>
          <p:nvGrpSpPr>
            <p:cNvPr id="17" name="Group 57"/>
            <p:cNvGrpSpPr>
              <a:grpSpLocks/>
            </p:cNvGrpSpPr>
            <p:nvPr/>
          </p:nvGrpSpPr>
          <p:grpSpPr bwMode="auto">
            <a:xfrm>
              <a:off x="3719" y="3306"/>
              <a:ext cx="467" cy="310"/>
              <a:chOff x="3719" y="3306"/>
              <a:chExt cx="467" cy="310"/>
            </a:xfrm>
          </p:grpSpPr>
          <p:sp>
            <p:nvSpPr>
              <p:cNvPr id="17468" name="Line 58"/>
              <p:cNvSpPr>
                <a:spLocks noChangeShapeType="1"/>
              </p:cNvSpPr>
              <p:nvPr/>
            </p:nvSpPr>
            <p:spPr bwMode="auto">
              <a:xfrm flipV="1">
                <a:off x="3719" y="3499"/>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18" name="Group 59"/>
              <p:cNvGrpSpPr>
                <a:grpSpLocks/>
              </p:cNvGrpSpPr>
              <p:nvPr/>
            </p:nvGrpSpPr>
            <p:grpSpPr bwMode="auto">
              <a:xfrm>
                <a:off x="3985" y="3306"/>
                <a:ext cx="201" cy="239"/>
                <a:chOff x="4459" y="3540"/>
                <a:chExt cx="201" cy="239"/>
              </a:xfrm>
            </p:grpSpPr>
            <p:sp>
              <p:nvSpPr>
                <p:cNvPr id="17470" name="Rectangle 60"/>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7471" name="Rectangle 61"/>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9" name="Group 62"/>
                <p:cNvGrpSpPr>
                  <a:grpSpLocks/>
                </p:cNvGrpSpPr>
                <p:nvPr/>
              </p:nvGrpSpPr>
              <p:grpSpPr bwMode="auto">
                <a:xfrm>
                  <a:off x="4464" y="3540"/>
                  <a:ext cx="196" cy="239"/>
                  <a:chOff x="4800" y="3608"/>
                  <a:chExt cx="196" cy="235"/>
                </a:xfrm>
              </p:grpSpPr>
              <p:pic>
                <p:nvPicPr>
                  <p:cNvPr descr="AccessMAX_ONT_sm" id="17473" name="Picture 63"/>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7474" name="Rectangle 64"/>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lang="en-US" sz="900">
                        <a:solidFill>
                          <a:schemeClr val="bg1"/>
                        </a:solidFill>
                        <a:latin typeface="Trebuchet MS"/>
                      </a:rPr>
                      <a:t>ONT</a:t>
                    </a:r>
                  </a:p>
                </p:txBody>
              </p:sp>
            </p:grpSp>
          </p:grpSp>
        </p:grpSp>
        <p:grpSp>
          <p:nvGrpSpPr>
            <p:cNvPr id="20" name="Group 65"/>
            <p:cNvGrpSpPr>
              <a:grpSpLocks/>
            </p:cNvGrpSpPr>
            <p:nvPr/>
          </p:nvGrpSpPr>
          <p:grpSpPr bwMode="auto">
            <a:xfrm>
              <a:off x="3396" y="3532"/>
              <a:ext cx="640" cy="276"/>
              <a:chOff x="3396" y="3532"/>
              <a:chExt cx="640" cy="276"/>
            </a:xfrm>
          </p:grpSpPr>
          <p:sp>
            <p:nvSpPr>
              <p:cNvPr id="17466" name="Text Box 66"/>
              <p:cNvSpPr txBox="1">
                <a:spLocks noChangeArrowheads="1"/>
              </p:cNvSpPr>
              <p:nvPr/>
            </p:nvSpPr>
            <p:spPr bwMode="auto">
              <a:xfrm>
                <a:off x="3422" y="3634"/>
                <a:ext cx="614" cy="174"/>
              </a:xfrm>
              <a:prstGeom prst="rect">
                <a:avLst/>
              </a:prstGeom>
              <a:noFill/>
              <a:ln w="12700">
                <a:noFill/>
                <a:miter lim="800000"/>
                <a:headEnd/>
                <a:tailEnd/>
              </a:ln>
            </p:spPr>
            <p:txBody>
              <a:bodyPr>
                <a:prstTxWarp prst="textNoShape">
                  <a:avLst/>
                </a:prstTxWarp>
                <a:spAutoFit/>
              </a:bodyPr>
              <a:lstStyle/>
              <a:p>
                <a:pPr algn="ctr" eaLnBrk="0" hangingPunct="0"/>
                <a:r>
                  <a:rPr dirty="0" lang="en-US" sz="1200">
                    <a:solidFill>
                      <a:srgbClr val="0033CC"/>
                    </a:solidFill>
                    <a:latin typeface="Trebuchet MS"/>
                  </a:rPr>
                  <a:t>Splitter</a:t>
                </a:r>
              </a:p>
            </p:txBody>
          </p:sp>
          <p:sp>
            <p:nvSpPr>
              <p:cNvPr id="17467" name="AutoShape 67"/>
              <p:cNvSpPr>
                <a:spLocks noChangeArrowheads="1"/>
              </p:cNvSpPr>
              <p:nvPr/>
            </p:nvSpPr>
            <p:spPr bwMode="auto">
              <a:xfrm rot="16200000">
                <a:off x="3553" y="3375"/>
                <a:ext cx="147" cy="462"/>
              </a:xfrm>
              <a:prstGeom prst="triangle">
                <a:avLst>
                  <a:gd fmla="val 50000" name="adj"/>
                </a:avLst>
              </a:prstGeom>
              <a:solidFill>
                <a:schemeClr val="accent1"/>
              </a:solidFill>
              <a:ln w="12700">
                <a:solidFill>
                  <a:srgbClr val="000000"/>
                </a:solidFill>
                <a:miter lim="800000"/>
                <a:headEnd/>
                <a:tailEnd/>
              </a:ln>
            </p:spPr>
            <p:txBody>
              <a:bodyPr anchor="ctr">
                <a:prstTxWarp prst="textNoShape">
                  <a:avLst/>
                </a:prstTxWarp>
                <a:spAutoFit/>
              </a:bodyPr>
              <a:lstStyle/>
              <a:p>
                <a:pPr algn="ctr"/>
                <a:endParaRPr lang="en-US" sz="1800">
                  <a:latin typeface="Trebuchet MS"/>
                </a:endParaRPr>
              </a:p>
            </p:txBody>
          </p:sp>
        </p:grpSp>
      </p:grpSp>
      <p:sp>
        <p:nvSpPr>
          <p:cNvPr id="17430" name="Text Box 81"/>
          <p:cNvSpPr txBox="1">
            <a:spLocks noChangeArrowheads="1"/>
          </p:cNvSpPr>
          <p:nvPr/>
        </p:nvSpPr>
        <p:spPr bwMode="auto">
          <a:xfrm>
            <a:off x="28397" y="1402482"/>
            <a:ext cx="3428999" cy="307777"/>
          </a:xfrm>
          <a:prstGeom prst="rect">
            <a:avLst/>
          </a:prstGeom>
          <a:solidFill>
            <a:schemeClr val="bg1"/>
          </a:solidFill>
          <a:ln w="9525">
            <a:noFill/>
            <a:miter lim="800000"/>
            <a:headEnd/>
            <a:tailEnd/>
          </a:ln>
        </p:spPr>
        <p:txBody>
          <a:bodyPr wrap="square">
            <a:prstTxWarp prst="textNoShape">
              <a:avLst/>
            </a:prstTxWarp>
            <a:spAutoFit/>
          </a:bodyPr>
          <a:lstStyle/>
          <a:p>
            <a:pPr algn="ctr"/>
            <a:r>
              <a:rPr b="1" dirty="0" lang="en-US" sz="1400">
                <a:solidFill>
                  <a:srgbClr val="5B98D2"/>
                </a:solidFill>
                <a:latin typeface="Trebuchet MS"/>
              </a:rPr>
              <a:t>2.4 </a:t>
            </a:r>
            <a:r>
              <a:rPr b="1" dirty="0" err="1" lang="en-US" sz="1400">
                <a:solidFill>
                  <a:srgbClr val="5B98D2"/>
                </a:solidFill>
                <a:latin typeface="Trebuchet MS"/>
              </a:rPr>
              <a:t>Gbps</a:t>
            </a:r>
            <a:r>
              <a:rPr b="1" dirty="0" lang="en-US" sz="1400">
                <a:solidFill>
                  <a:srgbClr val="5B98D2"/>
                </a:solidFill>
                <a:latin typeface="Trebuchet MS"/>
              </a:rPr>
              <a:t> shared by up to 128 users</a:t>
            </a:r>
          </a:p>
        </p:txBody>
      </p:sp>
      <p:sp>
        <p:nvSpPr>
          <p:cNvPr id="17431" name="Text Box 82"/>
          <p:cNvSpPr txBox="1">
            <a:spLocks noChangeArrowheads="1"/>
          </p:cNvSpPr>
          <p:nvPr/>
        </p:nvSpPr>
        <p:spPr bwMode="auto">
          <a:xfrm>
            <a:off x="22661" y="2788633"/>
            <a:ext cx="1539125" cy="584776"/>
          </a:xfrm>
          <a:prstGeom prst="rect">
            <a:avLst/>
          </a:prstGeom>
          <a:noFill/>
          <a:ln w="9525">
            <a:noFill/>
            <a:miter lim="800000"/>
            <a:headEnd/>
            <a:tailEnd/>
          </a:ln>
        </p:spPr>
        <p:txBody>
          <a:bodyPr wrap="square">
            <a:prstTxWarp prst="textNoShape">
              <a:avLst/>
            </a:prstTxWarp>
            <a:spAutoFit/>
          </a:bodyPr>
          <a:lstStyle/>
          <a:p>
            <a:pPr algn="ctr"/>
            <a:r>
              <a:rPr b="1" dirty="0" lang="en-US" sz="1600">
                <a:solidFill>
                  <a:srgbClr val="5B98D2"/>
                </a:solidFill>
                <a:latin typeface="Trebuchet MS"/>
              </a:rPr>
              <a:t>2.4 </a:t>
            </a:r>
            <a:r>
              <a:rPr b="1" dirty="0" err="1" lang="en-US" sz="1600">
                <a:solidFill>
                  <a:srgbClr val="5B98D2"/>
                </a:solidFill>
                <a:latin typeface="Trebuchet MS"/>
              </a:rPr>
              <a:t>Gbps</a:t>
            </a:r>
            <a:r>
              <a:rPr b="1" dirty="0" lang="en-US" sz="1600">
                <a:solidFill>
                  <a:srgbClr val="5B98D2"/>
                </a:solidFill>
                <a:latin typeface="Trebuchet MS"/>
              </a:rPr>
              <a:t> out</a:t>
            </a:r>
          </a:p>
          <a:p>
            <a:pPr algn="ctr"/>
            <a:r>
              <a:rPr b="1" dirty="0" lang="en-US" sz="1600">
                <a:solidFill>
                  <a:srgbClr val="5B98D2"/>
                </a:solidFill>
                <a:latin typeface="Trebuchet MS"/>
              </a:rPr>
              <a:t>1.2 </a:t>
            </a:r>
            <a:r>
              <a:rPr b="1" dirty="0" err="1" lang="en-US" sz="1600">
                <a:solidFill>
                  <a:srgbClr val="5B98D2"/>
                </a:solidFill>
                <a:latin typeface="Trebuchet MS"/>
              </a:rPr>
              <a:t>Gbps</a:t>
            </a:r>
            <a:r>
              <a:rPr b="1" dirty="0" lang="en-US" sz="1600">
                <a:solidFill>
                  <a:srgbClr val="5B98D2"/>
                </a:solidFill>
                <a:latin typeface="Trebuchet MS"/>
              </a:rPr>
              <a:t> in</a:t>
            </a:r>
          </a:p>
        </p:txBody>
      </p:sp>
      <p:sp>
        <p:nvSpPr>
          <p:cNvPr id="17432" name="Text Box 83"/>
          <p:cNvSpPr txBox="1">
            <a:spLocks noChangeArrowheads="1"/>
          </p:cNvSpPr>
          <p:nvPr/>
        </p:nvSpPr>
        <p:spPr bwMode="auto">
          <a:xfrm>
            <a:off x="7117557" y="1290612"/>
            <a:ext cx="1752600" cy="584776"/>
          </a:xfrm>
          <a:prstGeom prst="rect">
            <a:avLst/>
          </a:prstGeom>
          <a:noFill/>
          <a:ln w="9525">
            <a:noFill/>
            <a:miter lim="800000"/>
            <a:headEnd/>
            <a:tailEnd/>
          </a:ln>
        </p:spPr>
        <p:txBody>
          <a:bodyPr>
            <a:prstTxWarp prst="textNoShape">
              <a:avLst/>
            </a:prstTxWarp>
            <a:spAutoFit/>
          </a:bodyPr>
          <a:lstStyle/>
          <a:p>
            <a:pPr algn="ctr"/>
            <a:r>
              <a:rPr b="1" dirty="0" lang="en-US" sz="1600">
                <a:solidFill>
                  <a:srgbClr val="5B98D2"/>
                </a:solidFill>
                <a:latin typeface="Trebuchet MS"/>
              </a:rPr>
              <a:t>10-100 Mbps service rates</a:t>
            </a:r>
          </a:p>
        </p:txBody>
      </p:sp>
      <p:sp>
        <p:nvSpPr>
          <p:cNvPr id="17433" name="Text Box 84"/>
          <p:cNvSpPr txBox="1">
            <a:spLocks noChangeArrowheads="1"/>
          </p:cNvSpPr>
          <p:nvPr/>
        </p:nvSpPr>
        <p:spPr bwMode="auto">
          <a:xfrm>
            <a:off x="2262982" y="3788335"/>
            <a:ext cx="1379003" cy="338554"/>
          </a:xfrm>
          <a:prstGeom prst="rect">
            <a:avLst/>
          </a:prstGeom>
          <a:noFill/>
          <a:ln w="9525">
            <a:noFill/>
            <a:miter lim="800000"/>
            <a:headEnd/>
            <a:tailEnd/>
          </a:ln>
        </p:spPr>
        <p:txBody>
          <a:bodyPr wrap="none">
            <a:prstTxWarp prst="textNoShape">
              <a:avLst/>
            </a:prstTxWarp>
            <a:spAutoFit/>
          </a:bodyPr>
          <a:lstStyle/>
          <a:p>
            <a:pPr algn="ctr"/>
            <a:r>
              <a:rPr b="1" dirty="0" lang="en-US" sz="1600">
                <a:solidFill>
                  <a:srgbClr val="5B98D2"/>
                </a:solidFill>
                <a:latin typeface="Trebuchet MS"/>
              </a:rPr>
              <a:t>20 km reach</a:t>
            </a:r>
          </a:p>
        </p:txBody>
      </p:sp>
      <p:sp>
        <p:nvSpPr>
          <p:cNvPr id="17434" name="AutoShape 85"/>
          <p:cNvSpPr>
            <a:spLocks noChangeArrowheads="1"/>
          </p:cNvSpPr>
          <p:nvPr/>
        </p:nvSpPr>
        <p:spPr bwMode="auto">
          <a:xfrm flipH="1" rot="20044967">
            <a:off x="1197745" y="3427400"/>
            <a:ext cx="304800" cy="28575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35" name="AutoShape 86"/>
          <p:cNvSpPr>
            <a:spLocks noChangeArrowheads="1"/>
          </p:cNvSpPr>
          <p:nvPr/>
        </p:nvSpPr>
        <p:spPr bwMode="auto">
          <a:xfrm rot="1457218">
            <a:off x="3840957" y="3303562"/>
            <a:ext cx="304800" cy="29210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36" name="Rectangle 87"/>
          <p:cNvSpPr>
            <a:spLocks noChangeArrowheads="1"/>
          </p:cNvSpPr>
          <p:nvPr/>
        </p:nvSpPr>
        <p:spPr bwMode="auto">
          <a:xfrm rot="-464016">
            <a:off x="4755357" y="2509812"/>
            <a:ext cx="228600" cy="257175"/>
          </a:xfrm>
          <a:prstGeom prst="rec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37" name="AutoShape 88"/>
          <p:cNvSpPr>
            <a:spLocks noChangeArrowheads="1"/>
          </p:cNvSpPr>
          <p:nvPr/>
        </p:nvSpPr>
        <p:spPr bwMode="auto">
          <a:xfrm flipH="1" rot="20044967">
            <a:off x="1608907" y="3244837"/>
            <a:ext cx="304800" cy="28575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38" name="AutoShape 89"/>
          <p:cNvSpPr>
            <a:spLocks noChangeArrowheads="1"/>
          </p:cNvSpPr>
          <p:nvPr/>
        </p:nvSpPr>
        <p:spPr bwMode="auto">
          <a:xfrm flipH="1" rot="20044967">
            <a:off x="2020070" y="3062275"/>
            <a:ext cx="304800" cy="28575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39" name="AutoShape 90"/>
          <p:cNvSpPr>
            <a:spLocks noChangeArrowheads="1"/>
          </p:cNvSpPr>
          <p:nvPr/>
        </p:nvSpPr>
        <p:spPr bwMode="auto">
          <a:xfrm flipH="1" rot="20044967">
            <a:off x="2431232" y="2851137"/>
            <a:ext cx="304800" cy="28575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40" name="AutoShape 91"/>
          <p:cNvSpPr>
            <a:spLocks noChangeArrowheads="1"/>
          </p:cNvSpPr>
          <p:nvPr/>
        </p:nvSpPr>
        <p:spPr bwMode="auto">
          <a:xfrm rot="1457218">
            <a:off x="4726782" y="3703612"/>
            <a:ext cx="304800" cy="29210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41" name="AutoShape 92"/>
          <p:cNvSpPr>
            <a:spLocks noChangeArrowheads="1"/>
          </p:cNvSpPr>
          <p:nvPr/>
        </p:nvSpPr>
        <p:spPr bwMode="auto">
          <a:xfrm rot="1457218">
            <a:off x="5974557" y="2586012"/>
            <a:ext cx="304800" cy="292100"/>
          </a:xfrm>
          <a:prstGeom prst="flowChartInputOutput">
            <a:avLst/>
          </a:prstGeom>
          <a:solidFill>
            <a:srgbClr val="6666FF"/>
          </a:solidFill>
          <a:ln w="9525">
            <a:solidFill>
              <a:schemeClr val="tx1"/>
            </a:solidFill>
            <a:miter lim="800000"/>
            <a:headEnd/>
            <a:tailEnd/>
          </a:ln>
        </p:spPr>
        <p:txBody>
          <a:bodyPr anchor="ctr" wrap="none">
            <a:prstTxWarp prst="textNoShape">
              <a:avLst/>
            </a:prstTxWarp>
          </a:bodyPr>
          <a:lstStyle/>
          <a:p>
            <a:pPr algn="ctr"/>
            <a:endParaRPr lang="en-US" sz="1800">
              <a:latin typeface="Trebuchet MS"/>
            </a:endParaRPr>
          </a:p>
        </p:txBody>
      </p:sp>
      <p:sp>
        <p:nvSpPr>
          <p:cNvPr id="17442" name="Text Box 93"/>
          <p:cNvSpPr txBox="1">
            <a:spLocks noChangeArrowheads="1"/>
          </p:cNvSpPr>
          <p:nvPr/>
        </p:nvSpPr>
        <p:spPr bwMode="auto">
          <a:xfrm>
            <a:off x="1399382" y="3636937"/>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1</a:t>
            </a:r>
          </a:p>
        </p:txBody>
      </p:sp>
      <p:sp>
        <p:nvSpPr>
          <p:cNvPr id="17443" name="Text Box 94"/>
          <p:cNvSpPr txBox="1">
            <a:spLocks noChangeArrowheads="1"/>
          </p:cNvSpPr>
          <p:nvPr/>
        </p:nvSpPr>
        <p:spPr bwMode="auto">
          <a:xfrm>
            <a:off x="1843882" y="3411512"/>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2</a:t>
            </a:r>
          </a:p>
        </p:txBody>
      </p:sp>
      <p:sp>
        <p:nvSpPr>
          <p:cNvPr id="17444" name="Text Box 95"/>
          <p:cNvSpPr txBox="1">
            <a:spLocks noChangeArrowheads="1"/>
          </p:cNvSpPr>
          <p:nvPr/>
        </p:nvSpPr>
        <p:spPr bwMode="auto">
          <a:xfrm>
            <a:off x="2262982" y="3236887"/>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3</a:t>
            </a:r>
          </a:p>
        </p:txBody>
      </p:sp>
      <p:sp>
        <p:nvSpPr>
          <p:cNvPr id="17445" name="Text Box 96"/>
          <p:cNvSpPr txBox="1">
            <a:spLocks noChangeArrowheads="1"/>
          </p:cNvSpPr>
          <p:nvPr/>
        </p:nvSpPr>
        <p:spPr bwMode="auto">
          <a:xfrm>
            <a:off x="2682082" y="3024162"/>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4</a:t>
            </a:r>
          </a:p>
        </p:txBody>
      </p:sp>
      <p:sp>
        <p:nvSpPr>
          <p:cNvPr id="17446" name="Text Box 97"/>
          <p:cNvSpPr txBox="1">
            <a:spLocks noChangeArrowheads="1"/>
          </p:cNvSpPr>
          <p:nvPr/>
        </p:nvSpPr>
        <p:spPr bwMode="auto">
          <a:xfrm>
            <a:off x="3664745" y="3560737"/>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1</a:t>
            </a:r>
          </a:p>
        </p:txBody>
      </p:sp>
      <p:sp>
        <p:nvSpPr>
          <p:cNvPr id="17447" name="Text Box 98"/>
          <p:cNvSpPr txBox="1">
            <a:spLocks noChangeArrowheads="1"/>
          </p:cNvSpPr>
          <p:nvPr/>
        </p:nvSpPr>
        <p:spPr bwMode="auto">
          <a:xfrm>
            <a:off x="4599782" y="3957612"/>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4</a:t>
            </a:r>
          </a:p>
        </p:txBody>
      </p:sp>
      <p:sp>
        <p:nvSpPr>
          <p:cNvPr id="17448" name="Text Box 99"/>
          <p:cNvSpPr txBox="1">
            <a:spLocks noChangeArrowheads="1"/>
          </p:cNvSpPr>
          <p:nvPr/>
        </p:nvSpPr>
        <p:spPr bwMode="auto">
          <a:xfrm>
            <a:off x="4637882" y="2128812"/>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2</a:t>
            </a:r>
          </a:p>
        </p:txBody>
      </p:sp>
      <p:sp>
        <p:nvSpPr>
          <p:cNvPr id="17449" name="Text Box 100"/>
          <p:cNvSpPr txBox="1">
            <a:spLocks noChangeArrowheads="1"/>
          </p:cNvSpPr>
          <p:nvPr/>
        </p:nvSpPr>
        <p:spPr bwMode="auto">
          <a:xfrm>
            <a:off x="5950745" y="2128812"/>
            <a:ext cx="333375" cy="396875"/>
          </a:xfrm>
          <a:prstGeom prst="rect">
            <a:avLst/>
          </a:prstGeom>
          <a:noFill/>
          <a:ln w="9525">
            <a:noFill/>
            <a:miter lim="800000"/>
            <a:headEnd/>
            <a:tailEnd/>
          </a:ln>
        </p:spPr>
        <p:txBody>
          <a:bodyPr wrap="none">
            <a:prstTxWarp prst="textNoShape">
              <a:avLst/>
            </a:prstTxWarp>
            <a:spAutoFit/>
          </a:bodyPr>
          <a:lstStyle/>
          <a:p>
            <a:pPr algn="ctr"/>
            <a:r>
              <a:rPr b="1" lang="en-US" sz="2000">
                <a:solidFill>
                  <a:srgbClr val="33CCFF"/>
                </a:solidFill>
                <a:latin typeface="Trebuchet MS"/>
              </a:rPr>
              <a:t>3</a:t>
            </a:r>
          </a:p>
        </p:txBody>
      </p:sp>
      <p:sp>
        <p:nvSpPr>
          <p:cNvPr id="17450" name="Text Box 102"/>
          <p:cNvSpPr txBox="1">
            <a:spLocks noChangeArrowheads="1"/>
          </p:cNvSpPr>
          <p:nvPr/>
        </p:nvSpPr>
        <p:spPr bwMode="auto">
          <a:xfrm>
            <a:off x="219730" y="1047690"/>
            <a:ext cx="3031599" cy="369332"/>
          </a:xfrm>
          <a:prstGeom prst="rect">
            <a:avLst/>
          </a:prstGeom>
          <a:noFill/>
          <a:ln w="9525">
            <a:noFill/>
            <a:miter lim="800000"/>
            <a:headEnd/>
            <a:tailEnd/>
          </a:ln>
        </p:spPr>
        <p:txBody>
          <a:bodyPr wrap="none">
            <a:prstTxWarp prst="textNoShape">
              <a:avLst/>
            </a:prstTxWarp>
            <a:spAutoFit/>
          </a:bodyPr>
          <a:lstStyle/>
          <a:p>
            <a:pPr algn="ctr"/>
            <a:r>
              <a:rPr b="1" dirty="0" lang="en-US" sz="1800" u="sng">
                <a:solidFill>
                  <a:srgbClr val="5B98D2"/>
                </a:solidFill>
                <a:latin typeface="Trebuchet MS"/>
              </a:rPr>
              <a:t>Time Division Multiplexing</a:t>
            </a:r>
          </a:p>
        </p:txBody>
      </p:sp>
      <p:sp>
        <p:nvSpPr>
          <p:cNvPr id="17451" name="Rectangle 9"/>
          <p:cNvSpPr>
            <a:spLocks noChangeArrowheads="1" noGrp="1"/>
          </p:cNvSpPr>
          <p:nvPr>
            <p:ph type="title"/>
          </p:nvPr>
        </p:nvSpPr>
        <p:spPr>
          <a:xfrm>
            <a:off x="457200" y="152400"/>
            <a:ext cx="8229600" cy="609600"/>
          </a:xfrm>
        </p:spPr>
        <p:txBody>
          <a:bodyPr/>
          <a:lstStyle/>
          <a:p>
            <a:pPr eaLnBrk="1" hangingPunct="1"/>
            <a:r>
              <a:rPr dirty="0" i="1" lang="en-US" smtClean="0" sz="2800" u="sng">
                <a:latin charset="0" pitchFamily="84" typeface="Trebuchet MS"/>
                <a:ea charset="-128" pitchFamily="84" typeface="ＭＳ Ｐゴシック"/>
                <a:cs charset="-128" pitchFamily="84" typeface="ＭＳ Ｐゴシック"/>
              </a:rPr>
              <a:t>Fiber to the Home</a:t>
            </a:r>
            <a:endParaRPr dirty="0" lang="en-US" smtClean="0" sz="2000">
              <a:latin charset="0" pitchFamily="84" typeface="Trebuchet MS"/>
              <a:ea charset="-128" pitchFamily="84" typeface="ＭＳ Ｐゴシック"/>
              <a:cs charset="-128" pitchFamily="84" typeface="ＭＳ Ｐゴシック"/>
            </a:endParaRPr>
          </a:p>
        </p:txBody>
      </p:sp>
      <p:grpSp>
        <p:nvGrpSpPr>
          <p:cNvPr id="116" name="Group 48"/>
          <p:cNvGrpSpPr>
            <a:grpSpLocks/>
          </p:cNvGrpSpPr>
          <p:nvPr/>
        </p:nvGrpSpPr>
        <p:grpSpPr bwMode="auto">
          <a:xfrm>
            <a:off x="4519613" y="3040801"/>
            <a:ext cx="731838" cy="450850"/>
            <a:chOff x="4199" y="3540"/>
            <a:chExt cx="461" cy="284"/>
          </a:xfrm>
        </p:grpSpPr>
        <p:sp>
          <p:nvSpPr>
            <p:cNvPr id="117" name="Line 49"/>
            <p:cNvSpPr>
              <a:spLocks noChangeShapeType="1"/>
            </p:cNvSpPr>
            <p:nvPr/>
          </p:nvSpPr>
          <p:spPr bwMode="auto">
            <a:xfrm flipV="1">
              <a:off x="4199" y="3707"/>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118" name="Group 50"/>
            <p:cNvGrpSpPr>
              <a:grpSpLocks/>
            </p:cNvGrpSpPr>
            <p:nvPr/>
          </p:nvGrpSpPr>
          <p:grpSpPr bwMode="auto">
            <a:xfrm>
              <a:off x="4459" y="3540"/>
              <a:ext cx="201" cy="239"/>
              <a:chOff x="4459" y="3540"/>
              <a:chExt cx="201" cy="239"/>
            </a:xfrm>
          </p:grpSpPr>
          <p:sp>
            <p:nvSpPr>
              <p:cNvPr id="119" name="Rectangle 51"/>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20" name="Rectangle 52"/>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21" name="Group 53"/>
              <p:cNvGrpSpPr>
                <a:grpSpLocks/>
              </p:cNvGrpSpPr>
              <p:nvPr/>
            </p:nvGrpSpPr>
            <p:grpSpPr bwMode="auto">
              <a:xfrm>
                <a:off x="4464" y="3540"/>
                <a:ext cx="196" cy="239"/>
                <a:chOff x="4800" y="3608"/>
                <a:chExt cx="196" cy="235"/>
              </a:xfrm>
            </p:grpSpPr>
            <p:pic>
              <p:nvPicPr>
                <p:cNvPr descr="AccessMAX_ONT_sm" id="122" name="Picture 54"/>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23" name="Rectangle 55"/>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dirty="0" lang="en-US" sz="900">
                      <a:solidFill>
                        <a:schemeClr val="bg1"/>
                      </a:solidFill>
                      <a:latin typeface="Trebuchet MS"/>
                    </a:rPr>
                    <a:t>ONT</a:t>
                  </a:r>
                </a:p>
              </p:txBody>
            </p:sp>
          </p:grpSp>
        </p:grpSp>
      </p:grpSp>
      <p:grpSp>
        <p:nvGrpSpPr>
          <p:cNvPr id="124" name="Group 48"/>
          <p:cNvGrpSpPr>
            <a:grpSpLocks/>
          </p:cNvGrpSpPr>
          <p:nvPr/>
        </p:nvGrpSpPr>
        <p:grpSpPr bwMode="auto">
          <a:xfrm>
            <a:off x="7941470" y="2957487"/>
            <a:ext cx="731838" cy="450850"/>
            <a:chOff x="4199" y="3540"/>
            <a:chExt cx="461" cy="284"/>
          </a:xfrm>
        </p:grpSpPr>
        <p:sp>
          <p:nvSpPr>
            <p:cNvPr id="125" name="Line 49"/>
            <p:cNvSpPr>
              <a:spLocks noChangeShapeType="1"/>
            </p:cNvSpPr>
            <p:nvPr/>
          </p:nvSpPr>
          <p:spPr bwMode="auto">
            <a:xfrm flipV="1">
              <a:off x="4199" y="3707"/>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126" name="Group 50"/>
            <p:cNvGrpSpPr>
              <a:grpSpLocks/>
            </p:cNvGrpSpPr>
            <p:nvPr/>
          </p:nvGrpSpPr>
          <p:grpSpPr bwMode="auto">
            <a:xfrm>
              <a:off x="4459" y="3540"/>
              <a:ext cx="201" cy="239"/>
              <a:chOff x="4459" y="3540"/>
              <a:chExt cx="201" cy="239"/>
            </a:xfrm>
          </p:grpSpPr>
          <p:sp>
            <p:nvSpPr>
              <p:cNvPr id="127" name="Rectangle 51"/>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28" name="Rectangle 52"/>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29" name="Group 53"/>
              <p:cNvGrpSpPr>
                <a:grpSpLocks/>
              </p:cNvGrpSpPr>
              <p:nvPr/>
            </p:nvGrpSpPr>
            <p:grpSpPr bwMode="auto">
              <a:xfrm>
                <a:off x="4464" y="3540"/>
                <a:ext cx="196" cy="239"/>
                <a:chOff x="4800" y="3608"/>
                <a:chExt cx="196" cy="235"/>
              </a:xfrm>
            </p:grpSpPr>
            <p:pic>
              <p:nvPicPr>
                <p:cNvPr descr="AccessMAX_ONT_sm" id="130" name="Picture 54"/>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31" name="Rectangle 55"/>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dirty="0" lang="en-US" sz="900">
                      <a:solidFill>
                        <a:schemeClr val="bg1"/>
                      </a:solidFill>
                      <a:latin typeface="Trebuchet MS"/>
                    </a:rPr>
                    <a:t>ONT</a:t>
                  </a:r>
                </a:p>
              </p:txBody>
            </p:sp>
          </p:grpSp>
        </p:grpSp>
      </p:grpSp>
      <p:grpSp>
        <p:nvGrpSpPr>
          <p:cNvPr id="132" name="Group 48"/>
          <p:cNvGrpSpPr>
            <a:grpSpLocks/>
          </p:cNvGrpSpPr>
          <p:nvPr/>
        </p:nvGrpSpPr>
        <p:grpSpPr bwMode="auto">
          <a:xfrm>
            <a:off x="6450807" y="2296293"/>
            <a:ext cx="731838" cy="450850"/>
            <a:chOff x="4199" y="3540"/>
            <a:chExt cx="461" cy="284"/>
          </a:xfrm>
        </p:grpSpPr>
        <p:sp>
          <p:nvSpPr>
            <p:cNvPr id="133" name="Line 49"/>
            <p:cNvSpPr>
              <a:spLocks noChangeShapeType="1"/>
            </p:cNvSpPr>
            <p:nvPr/>
          </p:nvSpPr>
          <p:spPr bwMode="auto">
            <a:xfrm flipV="1">
              <a:off x="4199" y="3707"/>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134" name="Group 50"/>
            <p:cNvGrpSpPr>
              <a:grpSpLocks/>
            </p:cNvGrpSpPr>
            <p:nvPr/>
          </p:nvGrpSpPr>
          <p:grpSpPr bwMode="auto">
            <a:xfrm>
              <a:off x="4459" y="3540"/>
              <a:ext cx="201" cy="239"/>
              <a:chOff x="4459" y="3540"/>
              <a:chExt cx="201" cy="239"/>
            </a:xfrm>
          </p:grpSpPr>
          <p:sp>
            <p:nvSpPr>
              <p:cNvPr id="135" name="Rectangle 51"/>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136" name="Rectangle 52"/>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37" name="Group 53"/>
              <p:cNvGrpSpPr>
                <a:grpSpLocks/>
              </p:cNvGrpSpPr>
              <p:nvPr/>
            </p:nvGrpSpPr>
            <p:grpSpPr bwMode="auto">
              <a:xfrm>
                <a:off x="4464" y="3540"/>
                <a:ext cx="196" cy="239"/>
                <a:chOff x="4800" y="3608"/>
                <a:chExt cx="196" cy="235"/>
              </a:xfrm>
            </p:grpSpPr>
            <p:pic>
              <p:nvPicPr>
                <p:cNvPr descr="AccessMAX_ONT_sm" id="138" name="Picture 54"/>
                <p:cNvPicPr>
                  <a:picLocks noChangeArrowheads="1" noChangeAspect="1"/>
                </p:cNvPicPr>
                <p:nvPr/>
              </p:nvPicPr>
              <p:blipFill>
                <a:blip cstate="print" r:embed="rId6">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139" name="Rectangle 55"/>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dirty="0" lang="en-US" sz="900">
                      <a:solidFill>
                        <a:schemeClr val="bg1"/>
                      </a:solidFill>
                      <a:latin typeface="Trebuchet MS"/>
                    </a:rPr>
                    <a:t>ONT</a:t>
                  </a:r>
                </a:p>
              </p:txBody>
            </p:sp>
          </p:grpSp>
        </p:grpSp>
      </p:grpSp>
      <p:sp>
        <p:nvSpPr>
          <p:cNvPr id="140" name="Rectangle 139"/>
          <p:cNvSpPr/>
          <p:nvPr/>
        </p:nvSpPr>
        <p:spPr>
          <a:xfrm>
            <a:off x="126272" y="4660618"/>
            <a:ext cx="7080232" cy="2185214"/>
          </a:xfrm>
          <a:prstGeom prst="rect">
            <a:avLst/>
          </a:prstGeom>
        </p:spPr>
        <p:txBody>
          <a:bodyPr wrap="square">
            <a:spAutoFit/>
          </a:bodyPr>
          <a:lstStyle/>
          <a:p>
            <a:pPr>
              <a:spcAft>
                <a:spcPts val="600"/>
              </a:spcAft>
            </a:pPr>
            <a:r>
              <a:rPr dirty="0" lang="en-US" smtClean="0" sz="1400">
                <a:latin typeface="Trebuchet MS"/>
                <a:cs typeface="Trebuchet MS"/>
              </a:rPr>
              <a:t>An ONT (Optical Network Terminal) is a media converter that is installed by Verizon either outside or inside your premises, during </a:t>
            </a:r>
            <a:r>
              <a:rPr dirty="0" err="1" lang="en-US" smtClean="0" sz="1400">
                <a:latin typeface="Trebuchet MS"/>
                <a:cs typeface="Trebuchet MS"/>
              </a:rPr>
              <a:t>FiOS</a:t>
            </a:r>
            <a:r>
              <a:rPr dirty="0" lang="en-US" smtClean="0" sz="1400">
                <a:latin typeface="Trebuchet MS"/>
                <a:cs typeface="Trebuchet MS"/>
              </a:rPr>
              <a:t> installation.  The ONT converts fiber-optic light signals to copper/electric signals.  Three wavelengths of light are used between the ONT and the OLT (Optical Line Terminal):</a:t>
            </a:r>
          </a:p>
          <a:p>
            <a:r>
              <a:rPr dirty="0" lang="en-US" smtClean="0" sz="1400">
                <a:latin typeface="Trebuchet MS"/>
                <a:cs typeface="Trebuchet MS"/>
              </a:rPr>
              <a:t>      • </a:t>
            </a:r>
            <a:r>
              <a:rPr dirty="0" err="1" lang="en-US" smtClean="0" sz="1400">
                <a:latin typeface="Trebuchet MS"/>
                <a:cs typeface="Trebuchet MS"/>
              </a:rPr>
              <a:t>λ</a:t>
            </a:r>
            <a:r>
              <a:rPr dirty="0" lang="en-US" smtClean="0" sz="1400">
                <a:latin typeface="Trebuchet MS"/>
                <a:cs typeface="Trebuchet MS"/>
              </a:rPr>
              <a:t> = 1310 nm voice/data transmit</a:t>
            </a:r>
          </a:p>
          <a:p>
            <a:r>
              <a:rPr dirty="0" lang="en-US" smtClean="0" sz="1400">
                <a:latin typeface="Trebuchet MS"/>
                <a:cs typeface="Trebuchet MS"/>
              </a:rPr>
              <a:t>      • </a:t>
            </a:r>
            <a:r>
              <a:rPr dirty="0" err="1" lang="en-US" smtClean="0" sz="1400">
                <a:latin typeface="Trebuchet MS"/>
                <a:cs typeface="Trebuchet MS"/>
              </a:rPr>
              <a:t>λ</a:t>
            </a:r>
            <a:r>
              <a:rPr dirty="0" lang="en-US" smtClean="0" sz="1400">
                <a:latin typeface="Trebuchet MS"/>
                <a:cs typeface="Trebuchet MS"/>
              </a:rPr>
              <a:t> = 1490 nm voice/data receive</a:t>
            </a:r>
          </a:p>
          <a:p>
            <a:r>
              <a:rPr dirty="0" lang="en-US" smtClean="0" sz="1400">
                <a:latin typeface="Trebuchet MS"/>
                <a:cs typeface="Trebuchet MS"/>
              </a:rPr>
              <a:t>      • </a:t>
            </a:r>
            <a:r>
              <a:rPr dirty="0" err="1" lang="en-US" smtClean="0" sz="1400">
                <a:latin typeface="Trebuchet MS"/>
                <a:cs typeface="Trebuchet MS"/>
              </a:rPr>
              <a:t>λ</a:t>
            </a:r>
            <a:r>
              <a:rPr dirty="0" lang="en-US" smtClean="0" sz="1400">
                <a:latin typeface="Trebuchet MS"/>
                <a:cs typeface="Trebuchet MS"/>
              </a:rPr>
              <a:t> = 1550 nm video receive</a:t>
            </a:r>
          </a:p>
          <a:p>
            <a:pPr>
              <a:spcBef>
                <a:spcPts val="600"/>
              </a:spcBef>
            </a:pPr>
            <a:r>
              <a:rPr dirty="0" lang="en-US" smtClean="0" sz="1400">
                <a:latin typeface="Trebuchet MS"/>
                <a:cs typeface="Trebuchet MS"/>
              </a:rPr>
              <a:t>Each ONT is capable of delivering: </a:t>
            </a:r>
          </a:p>
          <a:p>
            <a:r>
              <a:rPr dirty="0" lang="en-US" smtClean="0" sz="1400">
                <a:latin typeface="Trebuchet MS"/>
                <a:cs typeface="Trebuchet MS"/>
              </a:rPr>
              <a:t>Multiple POTS (plain old telephone service) lines, Internet data, Video </a:t>
            </a:r>
            <a:endParaRPr dirty="0" lang="en-US" sz="1400">
              <a:latin typeface="Trebuchet MS"/>
              <a:cs typeface="Trebuchet MS"/>
            </a:endParaRPr>
          </a:p>
        </p:txBody>
      </p:sp>
      <p:pic>
        <p:nvPicPr>
          <p:cNvPr descr="OpticalFibers.jpg" id="7" name="Picture 6"/>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7229727" y="4808626"/>
            <a:ext cx="1849956" cy="1227908"/>
          </a:xfrm>
          <a:prstGeom prst="rect">
            <a:avLst/>
          </a:prstGeom>
        </p:spPr>
      </p:pic>
      <p:sp>
        <p:nvSpPr>
          <p:cNvPr id="8" name="TextBox 7"/>
          <p:cNvSpPr txBox="1"/>
          <p:nvPr/>
        </p:nvSpPr>
        <p:spPr>
          <a:xfrm>
            <a:off x="6705578" y="6036534"/>
            <a:ext cx="2499377" cy="830997"/>
          </a:xfrm>
          <a:prstGeom prst="rect">
            <a:avLst/>
          </a:prstGeom>
          <a:noFill/>
        </p:spPr>
        <p:txBody>
          <a:bodyPr rtlCol="0" wrap="none">
            <a:spAutoFit/>
          </a:bodyPr>
          <a:lstStyle/>
          <a:p>
            <a:pPr algn="r"/>
            <a:r>
              <a:rPr dirty="0" lang="en-US" smtClean="0" sz="1200">
                <a:latin typeface="Trebuchet MS"/>
                <a:cs typeface="Trebuchet MS"/>
              </a:rPr>
              <a:t>Image by Raj from Chennai</a:t>
            </a:r>
            <a:r>
              <a:rPr dirty="0" lang="en-US" sz="1200">
                <a:latin typeface="Trebuchet MS"/>
                <a:cs typeface="Trebuchet MS"/>
              </a:rPr>
              <a:t>, </a:t>
            </a:r>
            <a:r>
              <a:rPr dirty="0" lang="en-US" smtClean="0" sz="1200">
                <a:latin typeface="Trebuchet MS"/>
                <a:cs typeface="Trebuchet MS"/>
              </a:rPr>
              <a:t>India</a:t>
            </a:r>
          </a:p>
          <a:p>
            <a:pPr algn="r"/>
            <a:r>
              <a:rPr dirty="0" lang="en-US" smtClean="0" sz="1200">
                <a:latin typeface="Trebuchet MS"/>
                <a:cs typeface="Trebuchet MS"/>
              </a:rPr>
              <a:t> </a:t>
            </a:r>
            <a:r>
              <a:rPr dirty="0" lang="en-US" sz="1200">
                <a:latin typeface="Trebuchet MS"/>
                <a:cs typeface="Trebuchet MS"/>
                <a:hlinkClick r:id="rId8"/>
              </a:rPr>
              <a:t>http://commons.wikimedia.org</a:t>
            </a:r>
            <a:r>
              <a:rPr dirty="0" lang="en-US" smtClean="0" sz="1200">
                <a:latin typeface="Trebuchet MS"/>
                <a:cs typeface="Trebuchet MS"/>
                <a:hlinkClick r:id="rId8"/>
              </a:rPr>
              <a:t>/</a:t>
            </a:r>
          </a:p>
          <a:p>
            <a:pPr algn="r"/>
            <a:r>
              <a:rPr dirty="0" lang="en-US" smtClean="0" sz="1200">
                <a:latin typeface="Trebuchet MS"/>
                <a:cs typeface="Trebuchet MS"/>
                <a:hlinkClick r:id="rId8"/>
              </a:rPr>
              <a:t>wiki</a:t>
            </a:r>
            <a:r>
              <a:rPr dirty="0" lang="en-US" sz="1200">
                <a:latin typeface="Trebuchet MS"/>
                <a:cs typeface="Trebuchet MS"/>
                <a:hlinkClick r:id="rId8"/>
              </a:rPr>
              <a:t>/</a:t>
            </a:r>
            <a:r>
              <a:rPr dirty="0" lang="en-US" smtClean="0" sz="1200">
                <a:latin typeface="Trebuchet MS"/>
                <a:cs typeface="Trebuchet MS"/>
                <a:hlinkClick r:id="rId8"/>
              </a:rPr>
              <a:t>File:Strings_of_lights.jpg</a:t>
            </a:r>
            <a:r>
              <a:rPr dirty="0" lang="en-US" smtClean="0" sz="1200">
                <a:latin typeface="Trebuchet MS"/>
                <a:cs typeface="Trebuchet MS"/>
              </a:rPr>
              <a:t> </a:t>
            </a:r>
          </a:p>
          <a:p>
            <a:pPr algn="r"/>
            <a:r>
              <a:rPr dirty="0" lang="en-US" smtClean="0" sz="1200">
                <a:latin typeface="Trebuchet MS"/>
                <a:cs typeface="Trebuchet MS"/>
              </a:rPr>
              <a:t>on Wikimedia Commons</a:t>
            </a:r>
            <a:endParaRPr dirty="0" lang="en-US" sz="1200">
              <a:latin typeface="Trebuchet MS"/>
              <a:cs typeface="Trebuchet MS"/>
            </a:endParaRPr>
          </a:p>
        </p:txBody>
      </p:sp>
      <p:grpSp>
        <p:nvGrpSpPr>
          <p:cNvPr id="108" name="Group 107"/>
          <p:cNvGrpSpPr/>
          <p:nvPr/>
        </p:nvGrpSpPr>
        <p:grpSpPr>
          <a:xfrm>
            <a:off x="395536" y="3789040"/>
            <a:ext cx="792088" cy="216024"/>
            <a:chOff x="251520" y="4797152"/>
            <a:chExt cx="792088" cy="216024"/>
          </a:xfrm>
        </p:grpSpPr>
        <p:sp>
          <p:nvSpPr>
            <p:cNvPr id="109" name="Rounded Rectangle 108"/>
            <p:cNvSpPr/>
            <p:nvPr/>
          </p:nvSpPr>
          <p:spPr bwMode="auto">
            <a:xfrm>
              <a:off x="251520" y="4797152"/>
              <a:ext cx="792088" cy="216024"/>
            </a:xfrm>
            <a:prstGeom prst="roundRect">
              <a:avLst/>
            </a:prstGeom>
            <a:solidFill>
              <a:schemeClr val="bg2">
                <a:lumMod val="75000"/>
              </a:schemeClr>
            </a:solidFill>
            <a:ln algn="ctr" cap="flat" cmpd="sng" w="9525">
              <a:solidFill>
                <a:schemeClr val="tx1"/>
              </a:solidFill>
              <a:prstDash val="solid"/>
              <a:round/>
              <a:headEnd len="med" type="none" w="med"/>
              <a:tailEnd len="med" type="none" w="med"/>
            </a:ln>
            <a:effectLst/>
            <a:scene3d>
              <a:camera prst="orthographicFront"/>
              <a:lightRig dir="t" rig="threePt"/>
            </a:scene3d>
            <a:sp3d>
              <a:bevelT w="254000"/>
            </a:sp3d>
          </p:spPr>
          <p:txBody>
            <a:bodyPr anchor="ctr" anchorCtr="0" bIns="45720" compatLnSpc="1" lIns="91440" numCol="1" rIns="91440" rtlCol="0" tIns="45720" vert="horz" wrap="none">
              <a:prstTxWarp prst="textNoShape">
                <a:avLst/>
              </a:prstTxWarp>
            </a:bodyPr>
            <a:lstStyle/>
            <a:p>
              <a:pPr algn="ctr" defTabSz="914400" eaLnBrk="1" fontAlgn="base" hangingPunct="1" indent="0" latinLnBrk="0" marL="0" marR="0" rtl="0">
                <a:lnSpc>
                  <a:spcPct val="100000"/>
                </a:lnSpc>
                <a:spcBef>
                  <a:spcPct val="0"/>
                </a:spcBef>
                <a:spcAft>
                  <a:spcPct val="0"/>
                </a:spcAft>
                <a:buClrTx/>
                <a:buSzTx/>
                <a:buFontTx/>
                <a:buNone/>
                <a:tabLst/>
              </a:pPr>
              <a:endParaRPr b="0" baseline="0" cap="none" i="0" kumimoji="0" lang="en-US" normalizeH="0" smtClean="0" strike="noStrike" sz="1800" u="none">
                <a:ln>
                  <a:noFill/>
                </a:ln>
                <a:solidFill>
                  <a:schemeClr val="tx1"/>
                </a:solidFill>
                <a:effectLst/>
                <a:latin charset="0" pitchFamily="34" typeface="Trebuchet MS"/>
              </a:endParaRPr>
            </a:p>
          </p:txBody>
        </p:sp>
        <p:cxnSp>
          <p:nvCxnSpPr>
            <p:cNvPr id="110" name="Straight Connector 109"/>
            <p:cNvCxnSpPr/>
            <p:nvPr/>
          </p:nvCxnSpPr>
          <p:spPr bwMode="auto">
            <a:xfrm>
              <a:off x="467544"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11" name="Straight Connector 110"/>
            <p:cNvCxnSpPr/>
            <p:nvPr/>
          </p:nvCxnSpPr>
          <p:spPr bwMode="auto">
            <a:xfrm>
              <a:off x="611560"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12" name="Straight Connector 111"/>
            <p:cNvCxnSpPr/>
            <p:nvPr/>
          </p:nvCxnSpPr>
          <p:spPr bwMode="auto">
            <a:xfrm>
              <a:off x="755576"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13" name="Straight Connector 112"/>
            <p:cNvCxnSpPr/>
            <p:nvPr/>
          </p:nvCxnSpPr>
          <p:spPr bwMode="auto">
            <a:xfrm>
              <a:off x="899592"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14" name="Straight Connector 113"/>
            <p:cNvCxnSpPr/>
            <p:nvPr/>
          </p:nvCxnSpPr>
          <p:spPr bwMode="auto">
            <a:xfrm>
              <a:off x="827584"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15" name="Straight Connector 114"/>
            <p:cNvCxnSpPr/>
            <p:nvPr/>
          </p:nvCxnSpPr>
          <p:spPr bwMode="auto">
            <a:xfrm>
              <a:off x="683568"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41" name="Straight Connector 140"/>
            <p:cNvCxnSpPr/>
            <p:nvPr/>
          </p:nvCxnSpPr>
          <p:spPr bwMode="auto">
            <a:xfrm>
              <a:off x="539552"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42" name="Straight Connector 141"/>
            <p:cNvCxnSpPr/>
            <p:nvPr/>
          </p:nvCxnSpPr>
          <p:spPr bwMode="auto">
            <a:xfrm>
              <a:off x="395536" y="4797152"/>
              <a:ext cx="0" cy="216024"/>
            </a:xfrm>
            <a:prstGeom prst="line">
              <a:avLst/>
            </a:prstGeom>
            <a:noFill/>
            <a:ln algn="ctr" cap="flat" cmpd="sng" w="9525">
              <a:solidFill>
                <a:schemeClr val="tx1"/>
              </a:solidFill>
              <a:prstDash val="solid"/>
              <a:round/>
              <a:headEnd len="med" type="none" w="med"/>
              <a:tailEnd len="med" type="none" w="med"/>
            </a:ln>
            <a:effectLst/>
          </p:spPr>
        </p:cxnSp>
        <p:cxnSp>
          <p:nvCxnSpPr>
            <p:cNvPr id="143" name="Straight Connector 142"/>
            <p:cNvCxnSpPr/>
            <p:nvPr/>
          </p:nvCxnSpPr>
          <p:spPr bwMode="auto">
            <a:xfrm>
              <a:off x="899592" y="4797152"/>
              <a:ext cx="0" cy="216024"/>
            </a:xfrm>
            <a:prstGeom prst="line">
              <a:avLst/>
            </a:prstGeom>
            <a:noFill/>
            <a:ln algn="ctr" cap="flat" cmpd="sng" w="9525">
              <a:solidFill>
                <a:schemeClr val="tx1"/>
              </a:solidFill>
              <a:prstDash val="solid"/>
              <a:round/>
              <a:headEnd len="med" type="none" w="med"/>
              <a:tailEnd len="med" type="none" w="med"/>
            </a:ln>
            <a:effectLst/>
          </p:spPr>
        </p:cxnSp>
      </p:grpSp>
    </p:spTree>
  </p:cSld>
  <p:clrMapOvr>
    <a:masterClrMapping/>
  </p:clrMapOvr>
  <p:timing>
    <p:tnLst>
      <p:par>
        <p:cTn dur="indefinite" id="1" nodeType="tmRoot" restart="never"/>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8433" name="Rectangle 11"/>
          <p:cNvSpPr>
            <a:spLocks noChangeArrowheads="1"/>
          </p:cNvSpPr>
          <p:nvPr/>
        </p:nvSpPr>
        <p:spPr bwMode="auto">
          <a:xfrm>
            <a:off x="3779838" y="322263"/>
            <a:ext cx="1627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i="1" lang="en-US" sz="2400" u="sng">
                <a:latin charset="0" typeface="Trebuchet MS"/>
              </a:rPr>
              <a:t>Refraction</a:t>
            </a:r>
          </a:p>
        </p:txBody>
      </p:sp>
      <p:sp>
        <p:nvSpPr>
          <p:cNvPr id="18434" name="Text Box 6"/>
          <p:cNvSpPr txBox="1">
            <a:spLocks noChangeArrowheads="1"/>
          </p:cNvSpPr>
          <p:nvPr/>
        </p:nvSpPr>
        <p:spPr bwMode="auto">
          <a:xfrm>
            <a:off x="554038" y="5273675"/>
            <a:ext cx="7854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charset="0" typeface="Arial"/>
                <a:ea charset="0" typeface="ＭＳ Ｐゴシック"/>
                <a:cs charset="0" typeface="ＭＳ Ｐゴシック"/>
              </a:defRPr>
            </a:lvl1pPr>
            <a:lvl2pPr eaLnBrk="0" hangingPunct="0" indent="-285750" marL="742950">
              <a:defRPr sz="2000">
                <a:solidFill>
                  <a:schemeClr val="tx1"/>
                </a:solidFill>
                <a:latin charset="0" typeface="Arial"/>
                <a:ea charset="0" typeface="ＭＳ Ｐゴシック"/>
              </a:defRPr>
            </a:lvl2pPr>
            <a:lvl3pPr eaLnBrk="0" hangingPunct="0" indent="-228600" marL="1143000">
              <a:defRPr sz="2000">
                <a:solidFill>
                  <a:schemeClr val="tx1"/>
                </a:solidFill>
                <a:latin charset="0" typeface="Arial"/>
                <a:ea charset="0" typeface="ＭＳ Ｐゴシック"/>
              </a:defRPr>
            </a:lvl3pPr>
            <a:lvl4pPr eaLnBrk="0" hangingPunct="0" indent="-228600" marL="1600200">
              <a:defRPr sz="2000">
                <a:solidFill>
                  <a:schemeClr val="tx1"/>
                </a:solidFill>
                <a:latin charset="0" typeface="Arial"/>
                <a:ea charset="0" typeface="ＭＳ Ｐゴシック"/>
              </a:defRPr>
            </a:lvl4pPr>
            <a:lvl5pPr eaLnBrk="0" hangingPunct="0" indent="-228600" marL="2057400">
              <a:defRPr sz="2000">
                <a:solidFill>
                  <a:schemeClr val="tx1"/>
                </a:solidFill>
                <a:latin charset="0" typeface="Arial"/>
                <a:ea charset="0" typeface="ＭＳ Ｐゴシック"/>
              </a:defRPr>
            </a:lvl5pPr>
            <a:lvl6pPr eaLnBrk="0" fontAlgn="base" hangingPunct="0" indent="-228600" marL="2514600">
              <a:spcBef>
                <a:spcPct val="0"/>
              </a:spcBef>
              <a:spcAft>
                <a:spcPct val="0"/>
              </a:spcAft>
              <a:defRPr sz="2000">
                <a:solidFill>
                  <a:schemeClr val="tx1"/>
                </a:solidFill>
                <a:latin charset="0" typeface="Arial"/>
                <a:ea charset="0" typeface="ＭＳ Ｐゴシック"/>
              </a:defRPr>
            </a:lvl6pPr>
            <a:lvl7pPr eaLnBrk="0" fontAlgn="base" hangingPunct="0" indent="-228600" marL="2971800">
              <a:spcBef>
                <a:spcPct val="0"/>
              </a:spcBef>
              <a:spcAft>
                <a:spcPct val="0"/>
              </a:spcAft>
              <a:defRPr sz="2000">
                <a:solidFill>
                  <a:schemeClr val="tx1"/>
                </a:solidFill>
                <a:latin charset="0" typeface="Arial"/>
                <a:ea charset="0" typeface="ＭＳ Ｐゴシック"/>
              </a:defRPr>
            </a:lvl7pPr>
            <a:lvl8pPr eaLnBrk="0" fontAlgn="base" hangingPunct="0" indent="-228600" marL="3429000">
              <a:spcBef>
                <a:spcPct val="0"/>
              </a:spcBef>
              <a:spcAft>
                <a:spcPct val="0"/>
              </a:spcAft>
              <a:defRPr sz="2000">
                <a:solidFill>
                  <a:schemeClr val="tx1"/>
                </a:solidFill>
                <a:latin charset="0" typeface="Arial"/>
                <a:ea charset="0" typeface="ＭＳ Ｐゴシック"/>
              </a:defRPr>
            </a:lvl8pPr>
            <a:lvl9pPr eaLnBrk="0" fontAlgn="base" hangingPunct="0" indent="-228600" marL="3886200">
              <a:spcBef>
                <a:spcPct val="0"/>
              </a:spcBef>
              <a:spcAft>
                <a:spcPct val="0"/>
              </a:spcAft>
              <a:defRPr sz="2000">
                <a:solidFill>
                  <a:schemeClr val="tx1"/>
                </a:solidFill>
                <a:latin charset="0" typeface="Arial"/>
                <a:ea charset="0" typeface="ＭＳ Ｐゴシック"/>
              </a:defRPr>
            </a:lvl9pPr>
          </a:lstStyle>
          <a:p>
            <a:pPr eaLnBrk="1" hangingPunct="1"/>
            <a:r>
              <a:rPr lang="en-US">
                <a:latin charset="0" typeface="Trebuchet MS"/>
              </a:rPr>
              <a:t>Refraction involves a change in the direction of wave propagation due to a change in propagation speed.  It involves the oblique incidence of waves on media boundaries, and hence wave propagation in at least two dimensions.</a:t>
            </a:r>
          </a:p>
        </p:txBody>
      </p:sp>
      <p:sp>
        <p:nvSpPr>
          <p:cNvPr id="18435" name="Text Box 8"/>
          <p:cNvSpPr txBox="1">
            <a:spLocks noChangeArrowheads="1"/>
          </p:cNvSpPr>
          <p:nvPr/>
        </p:nvSpPr>
        <p:spPr bwMode="auto">
          <a:xfrm>
            <a:off x="1562100" y="903288"/>
            <a:ext cx="170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charset="0" typeface="Arial"/>
                <a:ea charset="0" typeface="ＭＳ Ｐゴシック"/>
                <a:cs charset="0" typeface="ＭＳ Ｐゴシック"/>
              </a:defRPr>
            </a:lvl1pPr>
            <a:lvl2pPr eaLnBrk="0" hangingPunct="0" indent="-285750" marL="742950">
              <a:defRPr sz="2000">
                <a:solidFill>
                  <a:schemeClr val="tx1"/>
                </a:solidFill>
                <a:latin charset="0" typeface="Arial"/>
                <a:ea charset="0" typeface="ＭＳ Ｐゴシック"/>
              </a:defRPr>
            </a:lvl2pPr>
            <a:lvl3pPr eaLnBrk="0" hangingPunct="0" indent="-228600" marL="1143000">
              <a:defRPr sz="2000">
                <a:solidFill>
                  <a:schemeClr val="tx1"/>
                </a:solidFill>
                <a:latin charset="0" typeface="Arial"/>
                <a:ea charset="0" typeface="ＭＳ Ｐゴシック"/>
              </a:defRPr>
            </a:lvl3pPr>
            <a:lvl4pPr eaLnBrk="0" hangingPunct="0" indent="-228600" marL="1600200">
              <a:defRPr sz="2000">
                <a:solidFill>
                  <a:schemeClr val="tx1"/>
                </a:solidFill>
                <a:latin charset="0" typeface="Arial"/>
                <a:ea charset="0" typeface="ＭＳ Ｐゴシック"/>
              </a:defRPr>
            </a:lvl4pPr>
            <a:lvl5pPr eaLnBrk="0" hangingPunct="0" indent="-228600" marL="2057400">
              <a:defRPr sz="2000">
                <a:solidFill>
                  <a:schemeClr val="tx1"/>
                </a:solidFill>
                <a:latin charset="0" typeface="Arial"/>
                <a:ea charset="0" typeface="ＭＳ Ｐゴシック"/>
              </a:defRPr>
            </a:lvl5pPr>
            <a:lvl6pPr eaLnBrk="0" fontAlgn="base" hangingPunct="0" indent="-228600" marL="2514600">
              <a:spcBef>
                <a:spcPct val="0"/>
              </a:spcBef>
              <a:spcAft>
                <a:spcPct val="0"/>
              </a:spcAft>
              <a:defRPr sz="2000">
                <a:solidFill>
                  <a:schemeClr val="tx1"/>
                </a:solidFill>
                <a:latin charset="0" typeface="Arial"/>
                <a:ea charset="0" typeface="ＭＳ Ｐゴシック"/>
              </a:defRPr>
            </a:lvl6pPr>
            <a:lvl7pPr eaLnBrk="0" fontAlgn="base" hangingPunct="0" indent="-228600" marL="2971800">
              <a:spcBef>
                <a:spcPct val="0"/>
              </a:spcBef>
              <a:spcAft>
                <a:spcPct val="0"/>
              </a:spcAft>
              <a:defRPr sz="2000">
                <a:solidFill>
                  <a:schemeClr val="tx1"/>
                </a:solidFill>
                <a:latin charset="0" typeface="Arial"/>
                <a:ea charset="0" typeface="ＭＳ Ｐゴシック"/>
              </a:defRPr>
            </a:lvl7pPr>
            <a:lvl8pPr eaLnBrk="0" fontAlgn="base" hangingPunct="0" indent="-228600" marL="3429000">
              <a:spcBef>
                <a:spcPct val="0"/>
              </a:spcBef>
              <a:spcAft>
                <a:spcPct val="0"/>
              </a:spcAft>
              <a:defRPr sz="2000">
                <a:solidFill>
                  <a:schemeClr val="tx1"/>
                </a:solidFill>
                <a:latin charset="0" typeface="Arial"/>
                <a:ea charset="0" typeface="ＭＳ Ｐゴシック"/>
              </a:defRPr>
            </a:lvl8pPr>
            <a:lvl9pPr eaLnBrk="0" fontAlgn="base" hangingPunct="0" indent="-228600" marL="3886200">
              <a:spcBef>
                <a:spcPct val="0"/>
              </a:spcBef>
              <a:spcAft>
                <a:spcPct val="0"/>
              </a:spcAft>
              <a:defRPr sz="2000">
                <a:solidFill>
                  <a:schemeClr val="tx1"/>
                </a:solidFill>
                <a:latin charset="0" typeface="Arial"/>
                <a:ea charset="0" typeface="ＭＳ Ｐゴシック"/>
              </a:defRPr>
            </a:lvl9pPr>
          </a:lstStyle>
          <a:p>
            <a:pPr eaLnBrk="1" hangingPunct="1"/>
            <a:r>
              <a:rPr lang="en-US"/>
              <a:t>Water Waves</a:t>
            </a:r>
          </a:p>
        </p:txBody>
      </p:sp>
      <p:sp>
        <p:nvSpPr>
          <p:cNvPr id="18436" name="Text Box 9"/>
          <p:cNvSpPr txBox="1">
            <a:spLocks noChangeArrowheads="1"/>
          </p:cNvSpPr>
          <p:nvPr/>
        </p:nvSpPr>
        <p:spPr bwMode="auto">
          <a:xfrm>
            <a:off x="5970588" y="893763"/>
            <a:ext cx="158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charset="0" typeface="Arial"/>
                <a:ea charset="0" typeface="ＭＳ Ｐゴシック"/>
                <a:cs charset="0" typeface="ＭＳ Ｐゴシック"/>
              </a:defRPr>
            </a:lvl1pPr>
            <a:lvl2pPr eaLnBrk="0" hangingPunct="0" indent="-285750" marL="742950">
              <a:defRPr sz="2000">
                <a:solidFill>
                  <a:schemeClr val="tx1"/>
                </a:solidFill>
                <a:latin charset="0" typeface="Arial"/>
                <a:ea charset="0" typeface="ＭＳ Ｐゴシック"/>
              </a:defRPr>
            </a:lvl2pPr>
            <a:lvl3pPr eaLnBrk="0" hangingPunct="0" indent="-228600" marL="1143000">
              <a:defRPr sz="2000">
                <a:solidFill>
                  <a:schemeClr val="tx1"/>
                </a:solidFill>
                <a:latin charset="0" typeface="Arial"/>
                <a:ea charset="0" typeface="ＭＳ Ｐゴシック"/>
              </a:defRPr>
            </a:lvl3pPr>
            <a:lvl4pPr eaLnBrk="0" hangingPunct="0" indent="-228600" marL="1600200">
              <a:defRPr sz="2000">
                <a:solidFill>
                  <a:schemeClr val="tx1"/>
                </a:solidFill>
                <a:latin charset="0" typeface="Arial"/>
                <a:ea charset="0" typeface="ＭＳ Ｐゴシック"/>
              </a:defRPr>
            </a:lvl4pPr>
            <a:lvl5pPr eaLnBrk="0" hangingPunct="0" indent="-228600" marL="2057400">
              <a:defRPr sz="2000">
                <a:solidFill>
                  <a:schemeClr val="tx1"/>
                </a:solidFill>
                <a:latin charset="0" typeface="Arial"/>
                <a:ea charset="0" typeface="ＭＳ Ｐゴシック"/>
              </a:defRPr>
            </a:lvl5pPr>
            <a:lvl6pPr eaLnBrk="0" fontAlgn="base" hangingPunct="0" indent="-228600" marL="2514600">
              <a:spcBef>
                <a:spcPct val="0"/>
              </a:spcBef>
              <a:spcAft>
                <a:spcPct val="0"/>
              </a:spcAft>
              <a:defRPr sz="2000">
                <a:solidFill>
                  <a:schemeClr val="tx1"/>
                </a:solidFill>
                <a:latin charset="0" typeface="Arial"/>
                <a:ea charset="0" typeface="ＭＳ Ｐゴシック"/>
              </a:defRPr>
            </a:lvl6pPr>
            <a:lvl7pPr eaLnBrk="0" fontAlgn="base" hangingPunct="0" indent="-228600" marL="2971800">
              <a:spcBef>
                <a:spcPct val="0"/>
              </a:spcBef>
              <a:spcAft>
                <a:spcPct val="0"/>
              </a:spcAft>
              <a:defRPr sz="2000">
                <a:solidFill>
                  <a:schemeClr val="tx1"/>
                </a:solidFill>
                <a:latin charset="0" typeface="Arial"/>
                <a:ea charset="0" typeface="ＭＳ Ｐゴシック"/>
              </a:defRPr>
            </a:lvl7pPr>
            <a:lvl8pPr eaLnBrk="0" fontAlgn="base" hangingPunct="0" indent="-228600" marL="3429000">
              <a:spcBef>
                <a:spcPct val="0"/>
              </a:spcBef>
              <a:spcAft>
                <a:spcPct val="0"/>
              </a:spcAft>
              <a:defRPr sz="2000">
                <a:solidFill>
                  <a:schemeClr val="tx1"/>
                </a:solidFill>
                <a:latin charset="0" typeface="Arial"/>
                <a:ea charset="0" typeface="ＭＳ Ｐゴシック"/>
              </a:defRPr>
            </a:lvl8pPr>
            <a:lvl9pPr eaLnBrk="0" fontAlgn="base" hangingPunct="0" indent="-228600" marL="3886200">
              <a:spcBef>
                <a:spcPct val="0"/>
              </a:spcBef>
              <a:spcAft>
                <a:spcPct val="0"/>
              </a:spcAft>
              <a:defRPr sz="2000">
                <a:solidFill>
                  <a:schemeClr val="tx1"/>
                </a:solidFill>
                <a:latin charset="0" typeface="Arial"/>
                <a:ea charset="0" typeface="ＭＳ Ｐゴシック"/>
              </a:defRPr>
            </a:lvl9pPr>
          </a:lstStyle>
          <a:p>
            <a:pPr eaLnBrk="1" hangingPunct="1"/>
            <a:r>
              <a:rPr lang="en-US"/>
              <a:t>E&amp;M Waves</a:t>
            </a:r>
          </a:p>
        </p:txBody>
      </p:sp>
      <p:sp>
        <p:nvSpPr>
          <p:cNvPr id="18437" name="Line 4"/>
          <p:cNvSpPr>
            <a:spLocks noChangeShapeType="1"/>
          </p:cNvSpPr>
          <p:nvPr/>
        </p:nvSpPr>
        <p:spPr bwMode="auto">
          <a:xfrm flipH="1">
            <a:off x="3063875" y="1495425"/>
            <a:ext cx="117475" cy="12207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8" name="Line 5"/>
          <p:cNvSpPr>
            <a:spLocks noChangeShapeType="1"/>
          </p:cNvSpPr>
          <p:nvPr/>
        </p:nvSpPr>
        <p:spPr bwMode="auto">
          <a:xfrm flipH="1">
            <a:off x="2676525" y="1631950"/>
            <a:ext cx="115888" cy="12223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9" name="Line 6"/>
          <p:cNvSpPr>
            <a:spLocks noChangeShapeType="1"/>
          </p:cNvSpPr>
          <p:nvPr/>
        </p:nvSpPr>
        <p:spPr bwMode="auto">
          <a:xfrm flipH="1">
            <a:off x="2684463" y="2716213"/>
            <a:ext cx="379412" cy="7747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0" name="Line 7"/>
          <p:cNvSpPr>
            <a:spLocks noChangeShapeType="1"/>
          </p:cNvSpPr>
          <p:nvPr/>
        </p:nvSpPr>
        <p:spPr bwMode="auto">
          <a:xfrm flipH="1">
            <a:off x="2297113" y="2851150"/>
            <a:ext cx="379412" cy="7747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1" name="Line 8"/>
          <p:cNvSpPr>
            <a:spLocks noChangeShapeType="1"/>
          </p:cNvSpPr>
          <p:nvPr/>
        </p:nvSpPr>
        <p:spPr bwMode="auto">
          <a:xfrm flipH="1">
            <a:off x="2103438" y="2609850"/>
            <a:ext cx="1241425" cy="465138"/>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2" name="Text Box 1038"/>
          <p:cNvSpPr txBox="1">
            <a:spLocks noChangeArrowheads="1"/>
          </p:cNvSpPr>
          <p:nvPr/>
        </p:nvSpPr>
        <p:spPr bwMode="auto">
          <a:xfrm>
            <a:off x="615950" y="4565650"/>
            <a:ext cx="3865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charset="0" typeface="Arial"/>
                <a:ea charset="0" typeface="ＭＳ Ｐゴシック"/>
                <a:cs charset="0" typeface="ＭＳ Ｐゴシック"/>
              </a:defRPr>
            </a:lvl1pPr>
            <a:lvl2pPr eaLnBrk="0" hangingPunct="0" indent="-285750" marL="742950">
              <a:defRPr sz="2000">
                <a:solidFill>
                  <a:schemeClr val="tx1"/>
                </a:solidFill>
                <a:latin charset="0" typeface="Arial"/>
                <a:ea charset="0" typeface="ＭＳ Ｐゴシック"/>
              </a:defRPr>
            </a:lvl2pPr>
            <a:lvl3pPr eaLnBrk="0" hangingPunct="0" indent="-228600" marL="1143000">
              <a:defRPr sz="2000">
                <a:solidFill>
                  <a:schemeClr val="tx1"/>
                </a:solidFill>
                <a:latin charset="0" typeface="Arial"/>
                <a:ea charset="0" typeface="ＭＳ Ｐゴシック"/>
              </a:defRPr>
            </a:lvl3pPr>
            <a:lvl4pPr eaLnBrk="0" hangingPunct="0" indent="-228600" marL="1600200">
              <a:defRPr sz="2000">
                <a:solidFill>
                  <a:schemeClr val="tx1"/>
                </a:solidFill>
                <a:latin charset="0" typeface="Arial"/>
                <a:ea charset="0" typeface="ＭＳ Ｐゴシック"/>
              </a:defRPr>
            </a:lvl4pPr>
            <a:lvl5pPr eaLnBrk="0" hangingPunct="0" indent="-228600" marL="2057400">
              <a:defRPr sz="2000">
                <a:solidFill>
                  <a:schemeClr val="tx1"/>
                </a:solidFill>
                <a:latin charset="0" typeface="Arial"/>
                <a:ea charset="0" typeface="ＭＳ Ｐゴシック"/>
              </a:defRPr>
            </a:lvl5pPr>
            <a:lvl6pPr eaLnBrk="0" fontAlgn="base" hangingPunct="0" indent="-228600" marL="2514600">
              <a:spcBef>
                <a:spcPct val="0"/>
              </a:spcBef>
              <a:spcAft>
                <a:spcPct val="0"/>
              </a:spcAft>
              <a:defRPr sz="2000">
                <a:solidFill>
                  <a:schemeClr val="tx1"/>
                </a:solidFill>
                <a:latin charset="0" typeface="Arial"/>
                <a:ea charset="0" typeface="ＭＳ Ｐゴシック"/>
              </a:defRPr>
            </a:lvl6pPr>
            <a:lvl7pPr eaLnBrk="0" fontAlgn="base" hangingPunct="0" indent="-228600" marL="2971800">
              <a:spcBef>
                <a:spcPct val="0"/>
              </a:spcBef>
              <a:spcAft>
                <a:spcPct val="0"/>
              </a:spcAft>
              <a:defRPr sz="2000">
                <a:solidFill>
                  <a:schemeClr val="tx1"/>
                </a:solidFill>
                <a:latin charset="0" typeface="Arial"/>
                <a:ea charset="0" typeface="ＭＳ Ｐゴシック"/>
              </a:defRPr>
            </a:lvl7pPr>
            <a:lvl8pPr eaLnBrk="0" fontAlgn="base" hangingPunct="0" indent="-228600" marL="3429000">
              <a:spcBef>
                <a:spcPct val="0"/>
              </a:spcBef>
              <a:spcAft>
                <a:spcPct val="0"/>
              </a:spcAft>
              <a:defRPr sz="2000">
                <a:solidFill>
                  <a:schemeClr val="tx1"/>
                </a:solidFill>
                <a:latin charset="0" typeface="Arial"/>
                <a:ea charset="0" typeface="ＭＳ Ｐゴシック"/>
              </a:defRPr>
            </a:lvl8pPr>
            <a:lvl9pPr eaLnBrk="0" fontAlgn="base" hangingPunct="0" indent="-228600" marL="3886200">
              <a:spcBef>
                <a:spcPct val="0"/>
              </a:spcBef>
              <a:spcAft>
                <a:spcPct val="0"/>
              </a:spcAft>
              <a:defRPr sz="2000">
                <a:solidFill>
                  <a:schemeClr val="tx1"/>
                </a:solidFill>
                <a:latin charset="0" typeface="Arial"/>
                <a:ea charset="0" typeface="ＭＳ Ｐゴシック"/>
              </a:defRPr>
            </a:lvl9pPr>
          </a:lstStyle>
          <a:p>
            <a:pPr eaLnBrk="1" hangingPunct="1">
              <a:spcBef>
                <a:spcPct val="50000"/>
              </a:spcBef>
            </a:pPr>
            <a:r>
              <a:rPr lang="en-US"/>
              <a:t>Waves refract at the top where the water is shallower</a:t>
            </a:r>
          </a:p>
        </p:txBody>
      </p:sp>
      <p:pic>
        <p:nvPicPr>
          <p:cNvPr id="18444" name="Picture 2"/>
          <p:cNvPicPr>
            <a:picLocks noChangeAspect="1"/>
          </p:cNvPicPr>
          <p:nvPr/>
        </p:nvPicPr>
        <p:blipFill>
          <a:blip cstate="print" r:embed="rId3">
            <a:extLst>
              <a:ext uri="{28A0092B-C50C-407E-A947-70E740481C1C}">
                <a14:useLocalDpi xmlns:a14="http://schemas.microsoft.com/office/drawing/2010/main" val="0"/>
              </a:ext>
            </a:extLst>
          </a:blip>
          <a:srcRect b="148"/>
          <a:stretch>
            <a:fillRect/>
          </a:stretch>
        </p:blipFill>
        <p:spPr bwMode="auto">
          <a:xfrm>
            <a:off x="906463" y="1495425"/>
            <a:ext cx="31067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3"/>
          <p:cNvSpPr>
            <a:spLocks noChangeArrowheads="1"/>
          </p:cNvSpPr>
          <p:nvPr/>
        </p:nvSpPr>
        <p:spPr bwMode="auto">
          <a:xfrm rot="-5400000">
            <a:off x="-866775" y="2622550"/>
            <a:ext cx="2900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dirty="0" lang="en-US" sz="1200"/>
              <a:t>Image by NOAA Photo library </a:t>
            </a:r>
            <a:r>
              <a:rPr dirty="0" lang="en-US" sz="1200">
                <a:hlinkClick r:id="rId4"/>
              </a:rPr>
              <a:t>http://www.flickr.com/photos/noaaphotolib/5179052751/</a:t>
            </a:r>
            <a:r>
              <a:rPr dirty="0" lang="en-US" sz="1200"/>
              <a:t> on </a:t>
            </a:r>
            <a:r>
              <a:rPr dirty="0" err="1" lang="en-US" smtClean="0" sz="1200"/>
              <a:t>flickr</a:t>
            </a:r>
            <a:endParaRPr dirty="0" lang="en-US" sz="1200"/>
          </a:p>
        </p:txBody>
      </p:sp>
      <p:pic>
        <p:nvPicPr>
          <p:cNvPr id="15" name="Picture 1"/>
          <p:cNvPicPr>
            <a:picLocks noChangeAspect="1"/>
          </p:cNvPicPr>
          <p:nvPr/>
        </p:nvPicPr>
        <p:blipFill>
          <a:blip cstate="print"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407025" y="1353073"/>
            <a:ext cx="25908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114718"/>
      </p:ext>
    </p:extLst>
  </p:cSld>
  <p:clrMapOvr>
    <a:masterClrMapping/>
  </p:clrMapOvr>
  <p:timing>
    <p:tnLst>
      <p:par>
        <p:cTn dur="indefinite" id="1" nodeType="tmRoot" restart="never"/>
      </p:par>
    </p:tn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16" name="Rectangle 315"/>
          <p:cNvSpPr/>
          <p:nvPr/>
        </p:nvSpPr>
        <p:spPr>
          <a:xfrm>
            <a:off x="3623141" y="1919699"/>
            <a:ext cx="1868022" cy="4176300"/>
          </a:xfrm>
          <a:prstGeom prst="rect">
            <a:avLst/>
          </a:prstGeom>
          <a:solidFill>
            <a:srgbClr val="CDD088"/>
          </a:solidFill>
          <a:ln>
            <a:no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pic>
        <p:nvPicPr>
          <p:cNvPr id="15" name="Picture 14"/>
          <p:cNvPicPr>
            <a:picLocks noChangeAspect="1"/>
          </p:cNvPicPr>
          <p:nvPr/>
        </p:nvPicPr>
        <p:blipFill>
          <a:blip cstate="print" r:embed="rId4"/>
          <a:stretch>
            <a:fillRect/>
          </a:stretch>
        </p:blipFill>
        <p:spPr>
          <a:xfrm>
            <a:off x="3411538" y="3215183"/>
            <a:ext cx="763484" cy="1006503"/>
          </a:xfrm>
          <a:prstGeom prst="rect">
            <a:avLst/>
          </a:prstGeom>
        </p:spPr>
      </p:pic>
      <p:pic>
        <p:nvPicPr>
          <p:cNvPr descr="Row_houses" id="260102" name="Picture 2"/>
          <p:cNvPicPr>
            <a:picLocks noChangeArrowheads="1" noChangeAspect="1"/>
          </p:cNvPicPr>
          <p:nvPr/>
        </p:nvPicPr>
        <p:blipFill>
          <a:blip cstate="print" r:embed="rId5"/>
          <a:srcRect/>
          <a:stretch>
            <a:fillRect/>
          </a:stretch>
        </p:blipFill>
        <p:spPr bwMode="auto">
          <a:xfrm>
            <a:off x="6091238" y="2833688"/>
            <a:ext cx="3052762" cy="1565275"/>
          </a:xfrm>
          <a:prstGeom prst="rect">
            <a:avLst/>
          </a:prstGeom>
          <a:noFill/>
          <a:ln w="9525">
            <a:noFill/>
            <a:miter lim="800000"/>
            <a:headEnd/>
            <a:tailEnd/>
          </a:ln>
        </p:spPr>
      </p:pic>
      <p:sp>
        <p:nvSpPr>
          <p:cNvPr id="260105" name="Rectangle 7"/>
          <p:cNvSpPr>
            <a:spLocks noChangeArrowheads="1"/>
          </p:cNvSpPr>
          <p:nvPr/>
        </p:nvSpPr>
        <p:spPr bwMode="auto">
          <a:xfrm>
            <a:off x="8558213" y="3875088"/>
            <a:ext cx="280987" cy="152400"/>
          </a:xfrm>
          <a:prstGeom prst="rect">
            <a:avLst/>
          </a:prstGeom>
          <a:noFill/>
          <a:ln w="9525">
            <a:noFill/>
            <a:miter lim="800000"/>
            <a:headEnd/>
            <a:tailEnd/>
          </a:ln>
        </p:spPr>
        <p:txBody>
          <a:bodyPr>
            <a:prstTxWarp prst="textNoShape">
              <a:avLst/>
            </a:prstTxWarp>
          </a:bodyPr>
          <a:lstStyle/>
          <a:p>
            <a:pPr algn="ctr"/>
            <a:endParaRPr lang="en-US" sz="1800"/>
          </a:p>
        </p:txBody>
      </p:sp>
      <p:sp>
        <p:nvSpPr>
          <p:cNvPr id="260106" name="Rectangle 8"/>
          <p:cNvSpPr>
            <a:spLocks noChangeArrowheads="1"/>
          </p:cNvSpPr>
          <p:nvPr/>
        </p:nvSpPr>
        <p:spPr bwMode="auto">
          <a:xfrm>
            <a:off x="8528050" y="3868738"/>
            <a:ext cx="290513" cy="165100"/>
          </a:xfrm>
          <a:prstGeom prst="rect">
            <a:avLst/>
          </a:prstGeom>
          <a:noFill/>
          <a:ln w="9525">
            <a:noFill/>
            <a:miter lim="800000"/>
            <a:headEnd/>
            <a:tailEnd/>
          </a:ln>
        </p:spPr>
        <p:txBody>
          <a:bodyPr>
            <a:prstTxWarp prst="textNoShape">
              <a:avLst/>
            </a:prstTxWarp>
          </a:bodyPr>
          <a:lstStyle/>
          <a:p>
            <a:pPr algn="ctr"/>
            <a:endParaRPr lang="en-US" sz="1800"/>
          </a:p>
        </p:txBody>
      </p:sp>
      <p:sp>
        <p:nvSpPr>
          <p:cNvPr id="260378" name="Rectangle 12"/>
          <p:cNvSpPr>
            <a:spLocks noChangeArrowheads="1"/>
          </p:cNvSpPr>
          <p:nvPr/>
        </p:nvSpPr>
        <p:spPr bwMode="auto">
          <a:xfrm>
            <a:off x="3919538" y="5578477"/>
            <a:ext cx="771525" cy="430213"/>
          </a:xfrm>
          <a:prstGeom prst="rect">
            <a:avLst/>
          </a:prstGeom>
          <a:noFill/>
          <a:ln w="12700">
            <a:noFill/>
            <a:miter lim="800000"/>
            <a:headEnd/>
            <a:tailEnd/>
          </a:ln>
        </p:spPr>
        <p:txBody>
          <a:bodyPr>
            <a:prstTxWarp prst="textNoShape">
              <a:avLst/>
            </a:prstTxWarp>
            <a:spAutoFit/>
          </a:bodyPr>
          <a:lstStyle/>
          <a:p>
            <a:pPr algn="ctr"/>
            <a:r>
              <a:rPr b="1" dirty="0" lang="en-US" sz="1100"/>
              <a:t>Power &amp;</a:t>
            </a:r>
          </a:p>
          <a:p>
            <a:pPr algn="ctr"/>
            <a:r>
              <a:rPr b="1" dirty="0" lang="en-US" sz="1100"/>
              <a:t>Battery</a:t>
            </a:r>
          </a:p>
        </p:txBody>
      </p:sp>
      <p:grpSp>
        <p:nvGrpSpPr>
          <p:cNvPr id="3" name="Group 13"/>
          <p:cNvGrpSpPr>
            <a:grpSpLocks/>
          </p:cNvGrpSpPr>
          <p:nvPr/>
        </p:nvGrpSpPr>
        <p:grpSpPr bwMode="auto">
          <a:xfrm>
            <a:off x="3414713" y="3998913"/>
            <a:ext cx="990600" cy="1095375"/>
            <a:chOff x="4752" y="2592"/>
            <a:chExt cx="528" cy="480"/>
          </a:xfrm>
        </p:grpSpPr>
        <p:sp>
          <p:nvSpPr>
            <p:cNvPr id="260376" name="Line 14"/>
            <p:cNvSpPr>
              <a:spLocks noChangeShapeType="1"/>
            </p:cNvSpPr>
            <p:nvPr/>
          </p:nvSpPr>
          <p:spPr bwMode="auto">
            <a:xfrm>
              <a:off x="4752" y="2592"/>
              <a:ext cx="0" cy="48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0377" name="Line 15"/>
            <p:cNvSpPr>
              <a:spLocks noChangeShapeType="1"/>
            </p:cNvSpPr>
            <p:nvPr/>
          </p:nvSpPr>
          <p:spPr bwMode="auto">
            <a:xfrm>
              <a:off x="4752" y="3072"/>
              <a:ext cx="528" cy="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60109" name="Line 16"/>
          <p:cNvSpPr>
            <a:spLocks noChangeShapeType="1"/>
          </p:cNvSpPr>
          <p:nvPr/>
        </p:nvSpPr>
        <p:spPr bwMode="auto">
          <a:xfrm>
            <a:off x="4414838" y="5094288"/>
            <a:ext cx="0" cy="152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0112" name="Line 19"/>
          <p:cNvSpPr>
            <a:spLocks noChangeShapeType="1"/>
          </p:cNvSpPr>
          <p:nvPr/>
        </p:nvSpPr>
        <p:spPr bwMode="auto">
          <a:xfrm>
            <a:off x="2971800" y="3505200"/>
            <a:ext cx="490538" cy="14288"/>
          </a:xfrm>
          <a:prstGeom prst="line">
            <a:avLst/>
          </a:prstGeom>
          <a:noFill/>
          <a:ln w="28575">
            <a:solidFill>
              <a:srgbClr val="FF9900"/>
            </a:solidFill>
            <a:round/>
            <a:headEnd/>
            <a:tailEnd/>
          </a:ln>
        </p:spPr>
        <p:txBody>
          <a:bodyPr>
            <a:prstTxWarp prst="textNoShape">
              <a:avLst/>
            </a:prstTxWarp>
          </a:bodyPr>
          <a:lstStyle/>
          <a:p>
            <a:endParaRPr lang="en-US"/>
          </a:p>
        </p:txBody>
      </p:sp>
      <p:sp>
        <p:nvSpPr>
          <p:cNvPr id="461845" name="Rectangle 21"/>
          <p:cNvSpPr>
            <a:spLocks noChangeArrowheads="1"/>
          </p:cNvSpPr>
          <p:nvPr/>
        </p:nvSpPr>
        <p:spPr bwMode="auto">
          <a:xfrm>
            <a:off x="3411538" y="3227388"/>
            <a:ext cx="485775" cy="274637"/>
          </a:xfrm>
          <a:prstGeom prst="rect">
            <a:avLst/>
          </a:prstGeom>
          <a:noFill/>
          <a:ln w="12700">
            <a:noFill/>
            <a:miter lim="800000"/>
            <a:headEnd/>
            <a:tailEnd/>
          </a:ln>
          <a:effectLst>
            <a:outerShdw algn="ctr" dir="2700000" dist="17961" rotWithShape="0">
              <a:schemeClr val="tx1"/>
            </a:outerShdw>
          </a:effectLst>
        </p:spPr>
        <p:txBody>
          <a:bodyPr wrap="none">
            <a:spAutoFit/>
          </a:bodyPr>
          <a:lstStyle/>
          <a:p>
            <a:pPr algn="ctr" eaLnBrk="0" hangingPunct="0">
              <a:defRPr/>
            </a:pPr>
            <a:r>
              <a:rPr b="1" lang="en-US" sz="1200">
                <a:solidFill>
                  <a:schemeClr val="bg1"/>
                </a:solidFill>
                <a:latin charset="0" pitchFamily="34" typeface="Trebuchet MS"/>
                <a:ea typeface="+mn-ea"/>
                <a:cs typeface="+mn-cs"/>
              </a:rPr>
              <a:t>ONT</a:t>
            </a:r>
          </a:p>
        </p:txBody>
      </p:sp>
      <p:sp>
        <p:nvSpPr>
          <p:cNvPr id="260374" name="Text Box 25"/>
          <p:cNvSpPr txBox="1">
            <a:spLocks noChangeArrowheads="1"/>
          </p:cNvSpPr>
          <p:nvPr/>
        </p:nvSpPr>
        <p:spPr bwMode="auto">
          <a:xfrm>
            <a:off x="4716016" y="4869160"/>
            <a:ext cx="587375" cy="274638"/>
          </a:xfrm>
          <a:prstGeom prst="rect">
            <a:avLst/>
          </a:prstGeom>
          <a:noFill/>
          <a:ln w="9525">
            <a:noFill/>
            <a:miter lim="800000"/>
            <a:headEnd/>
            <a:tailEnd/>
          </a:ln>
        </p:spPr>
        <p:txBody>
          <a:bodyPr wrap="none">
            <a:prstTxWarp prst="textNoShape">
              <a:avLst/>
            </a:prstTxWarp>
            <a:spAutoFit/>
          </a:bodyPr>
          <a:lstStyle/>
          <a:p>
            <a:pPr algn="ctr"/>
            <a:r>
              <a:rPr b="1" dirty="0" lang="en-US" sz="1200"/>
              <a:t>Video</a:t>
            </a:r>
          </a:p>
        </p:txBody>
      </p:sp>
      <p:cxnSp>
        <p:nvCxnSpPr>
          <p:cNvPr id="260375" name="AutoShape 26"/>
          <p:cNvCxnSpPr>
            <a:cxnSpLocks noChangeShapeType="1"/>
          </p:cNvCxnSpPr>
          <p:nvPr/>
        </p:nvCxnSpPr>
        <p:spPr bwMode="auto">
          <a:xfrm>
            <a:off x="4040188" y="3870325"/>
            <a:ext cx="382587" cy="384175"/>
          </a:xfrm>
          <a:prstGeom prst="bentConnector3">
            <a:avLst>
              <a:gd fmla="val 49792" name="adj1"/>
            </a:avLst>
          </a:prstGeom>
          <a:noFill/>
          <a:ln w="28575">
            <a:solidFill>
              <a:srgbClr val="FF0000"/>
            </a:solidFill>
            <a:miter lim="800000"/>
            <a:headEnd/>
            <a:tailEnd/>
          </a:ln>
        </p:spPr>
      </p:cxnSp>
      <p:grpSp>
        <p:nvGrpSpPr>
          <p:cNvPr id="5" name="Group 27"/>
          <p:cNvGrpSpPr>
            <a:grpSpLocks/>
          </p:cNvGrpSpPr>
          <p:nvPr/>
        </p:nvGrpSpPr>
        <p:grpSpPr bwMode="auto">
          <a:xfrm>
            <a:off x="4038600" y="3060700"/>
            <a:ext cx="1127125" cy="844550"/>
            <a:chOff x="4834" y="1864"/>
            <a:chExt cx="710" cy="532"/>
          </a:xfrm>
        </p:grpSpPr>
        <p:sp>
          <p:nvSpPr>
            <p:cNvPr id="260126" name="Text Box 28"/>
            <p:cNvSpPr txBox="1">
              <a:spLocks noChangeArrowheads="1"/>
            </p:cNvSpPr>
            <p:nvPr/>
          </p:nvSpPr>
          <p:spPr bwMode="auto">
            <a:xfrm>
              <a:off x="5162" y="2223"/>
              <a:ext cx="318" cy="173"/>
            </a:xfrm>
            <a:prstGeom prst="rect">
              <a:avLst/>
            </a:prstGeom>
            <a:noFill/>
            <a:ln w="9525">
              <a:noFill/>
              <a:miter lim="800000"/>
              <a:headEnd/>
              <a:tailEnd/>
            </a:ln>
          </p:spPr>
          <p:txBody>
            <a:bodyPr wrap="none">
              <a:prstTxWarp prst="textNoShape">
                <a:avLst/>
              </a:prstTxWarp>
              <a:spAutoFit/>
            </a:bodyPr>
            <a:lstStyle/>
            <a:p>
              <a:pPr algn="ctr"/>
              <a:r>
                <a:rPr b="1" lang="en-US" sz="1200"/>
                <a:t>Data</a:t>
              </a:r>
            </a:p>
          </p:txBody>
        </p:sp>
        <p:grpSp>
          <p:nvGrpSpPr>
            <p:cNvPr id="6" name="Group 29"/>
            <p:cNvGrpSpPr>
              <a:grpSpLocks noChangeAspect="1"/>
            </p:cNvGrpSpPr>
            <p:nvPr/>
          </p:nvGrpSpPr>
          <p:grpSpPr bwMode="auto">
            <a:xfrm flipH="1">
              <a:off x="5076" y="1864"/>
              <a:ext cx="468" cy="370"/>
              <a:chOff x="392" y="2773"/>
              <a:chExt cx="492" cy="346"/>
            </a:xfrm>
          </p:grpSpPr>
          <p:grpSp>
            <p:nvGrpSpPr>
              <p:cNvPr id="7" name="Group 30"/>
              <p:cNvGrpSpPr>
                <a:grpSpLocks noChangeAspect="1"/>
              </p:cNvGrpSpPr>
              <p:nvPr/>
            </p:nvGrpSpPr>
            <p:grpSpPr bwMode="auto">
              <a:xfrm>
                <a:off x="392" y="2773"/>
                <a:ext cx="492" cy="346"/>
                <a:chOff x="392" y="2773"/>
                <a:chExt cx="492" cy="346"/>
              </a:xfrm>
            </p:grpSpPr>
            <p:sp>
              <p:nvSpPr>
                <p:cNvPr id="260173" name="Rectangle 31"/>
                <p:cNvSpPr>
                  <a:spLocks noChangeArrowheads="1" noChangeAspect="1"/>
                </p:cNvSpPr>
                <p:nvPr/>
              </p:nvSpPr>
              <p:spPr bwMode="auto">
                <a:xfrm>
                  <a:off x="691" y="2867"/>
                  <a:ext cx="8" cy="13"/>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74" name="Rectangle 32"/>
                <p:cNvSpPr>
                  <a:spLocks noChangeArrowheads="1" noChangeAspect="1"/>
                </p:cNvSpPr>
                <p:nvPr/>
              </p:nvSpPr>
              <p:spPr bwMode="auto">
                <a:xfrm>
                  <a:off x="701" y="2867"/>
                  <a:ext cx="9" cy="13"/>
                </a:xfrm>
                <a:prstGeom prst="rect">
                  <a:avLst/>
                </a:prstGeom>
                <a:solidFill>
                  <a:srgbClr val="816B5D"/>
                </a:solidFill>
                <a:ln w="9525">
                  <a:noFill/>
                  <a:miter lim="800000"/>
                  <a:headEnd/>
                  <a:tailEnd/>
                </a:ln>
              </p:spPr>
              <p:txBody>
                <a:bodyPr>
                  <a:prstTxWarp prst="textNoShape">
                    <a:avLst/>
                  </a:prstTxWarp>
                </a:bodyPr>
                <a:lstStyle/>
                <a:p>
                  <a:pPr algn="ctr"/>
                  <a:endParaRPr lang="en-US" sz="1800"/>
                </a:p>
              </p:txBody>
            </p:sp>
            <p:sp>
              <p:nvSpPr>
                <p:cNvPr id="260175" name="Rectangle 33"/>
                <p:cNvSpPr>
                  <a:spLocks noChangeArrowheads="1" noChangeAspect="1"/>
                </p:cNvSpPr>
                <p:nvPr/>
              </p:nvSpPr>
              <p:spPr bwMode="auto">
                <a:xfrm>
                  <a:off x="712" y="2867"/>
                  <a:ext cx="8" cy="1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76" name="Rectangle 34"/>
                <p:cNvSpPr>
                  <a:spLocks noChangeArrowheads="1" noChangeAspect="1"/>
                </p:cNvSpPr>
                <p:nvPr/>
              </p:nvSpPr>
              <p:spPr bwMode="auto">
                <a:xfrm>
                  <a:off x="723" y="2867"/>
                  <a:ext cx="8" cy="13"/>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177" name="Rectangle 35"/>
                <p:cNvSpPr>
                  <a:spLocks noChangeArrowheads="1" noChangeAspect="1"/>
                </p:cNvSpPr>
                <p:nvPr/>
              </p:nvSpPr>
              <p:spPr bwMode="auto">
                <a:xfrm>
                  <a:off x="733" y="2867"/>
                  <a:ext cx="9" cy="13"/>
                </a:xfrm>
                <a:prstGeom prst="rect">
                  <a:avLst/>
                </a:prstGeom>
                <a:solidFill>
                  <a:srgbClr val="000000"/>
                </a:solidFill>
                <a:ln w="9525">
                  <a:noFill/>
                  <a:miter lim="800000"/>
                  <a:headEnd/>
                  <a:tailEnd/>
                </a:ln>
              </p:spPr>
              <p:txBody>
                <a:bodyPr>
                  <a:prstTxWarp prst="textNoShape">
                    <a:avLst/>
                  </a:prstTxWarp>
                </a:bodyPr>
                <a:lstStyle/>
                <a:p>
                  <a:pPr algn="ctr"/>
                  <a:endParaRPr lang="en-US" sz="1800"/>
                </a:p>
              </p:txBody>
            </p:sp>
            <p:sp>
              <p:nvSpPr>
                <p:cNvPr id="260178" name="Freeform 36"/>
                <p:cNvSpPr>
                  <a:spLocks noChangeAspect="1"/>
                </p:cNvSpPr>
                <p:nvPr/>
              </p:nvSpPr>
              <p:spPr bwMode="auto">
                <a:xfrm>
                  <a:off x="476" y="3002"/>
                  <a:ext cx="92" cy="74"/>
                </a:xfrm>
                <a:custGeom>
                  <a:avLst/>
                  <a:gdLst>
                    <a:gd fmla="*/ 92 w 1100" name="T0"/>
                    <a:gd fmla="*/ 0 h 956" name="T1"/>
                    <a:gd fmla="*/ 81 w 1100" name="T2"/>
                    <a:gd fmla="*/ 0 h 956" name="T3"/>
                    <a:gd fmla="*/ 71 w 1100" name="T4"/>
                    <a:gd fmla="*/ 2 h 956" name="T5"/>
                    <a:gd fmla="*/ 61 w 1100" name="T6"/>
                    <a:gd fmla="*/ 5 h 956" name="T7"/>
                    <a:gd fmla="*/ 53 w 1100" name="T8"/>
                    <a:gd fmla="*/ 7 h 956" name="T9"/>
                    <a:gd fmla="*/ 43 w 1100" name="T10"/>
                    <a:gd fmla="*/ 10 h 956" name="T11"/>
                    <a:gd fmla="*/ 34 w 1100" name="T12"/>
                    <a:gd fmla="*/ 12 h 956" name="T13"/>
                    <a:gd fmla="*/ 29 w 1100" name="T14"/>
                    <a:gd fmla="*/ 13 h 956" name="T15"/>
                    <a:gd fmla="*/ 27 w 1100" name="T16"/>
                    <a:gd fmla="*/ 14 h 956" name="T17"/>
                    <a:gd fmla="*/ 25 w 1100" name="T18"/>
                    <a:gd fmla="*/ 15 h 956" name="T19"/>
                    <a:gd fmla="*/ 23 w 1100" name="T20"/>
                    <a:gd fmla="*/ 17 h 956" name="T21"/>
                    <a:gd fmla="*/ 22 w 1100" name="T22"/>
                    <a:gd fmla="*/ 18 h 956" name="T23"/>
                    <a:gd fmla="*/ 21 w 1100" name="T24"/>
                    <a:gd fmla="*/ 19 h 956" name="T25"/>
                    <a:gd fmla="*/ 21 w 1100" name="T26"/>
                    <a:gd fmla="*/ 21 h 956" name="T27"/>
                    <a:gd fmla="*/ 21 w 1100" name="T28"/>
                    <a:gd fmla="*/ 22 h 956" name="T29"/>
                    <a:gd fmla="*/ 21 w 1100" name="T30"/>
                    <a:gd fmla="*/ 23 h 956" name="T31"/>
                    <a:gd fmla="*/ 22 w 1100" name="T32"/>
                    <a:gd fmla="*/ 24 h 956" name="T33"/>
                    <a:gd fmla="*/ 25 w 1100" name="T34"/>
                    <a:gd fmla="*/ 26 h 956" name="T35"/>
                    <a:gd fmla="*/ 32 w 1100" name="T36"/>
                    <a:gd fmla="*/ 28 h 956" name="T37"/>
                    <a:gd fmla="*/ 38 w 1100" name="T38"/>
                    <a:gd fmla="*/ 29 h 956" name="T39"/>
                    <a:gd fmla="*/ 39 w 1100" name="T40"/>
                    <a:gd fmla="*/ 30 h 956" name="T41"/>
                    <a:gd fmla="*/ 42 w 1100" name="T42"/>
                    <a:gd fmla="*/ 32 h 956" name="T43"/>
                    <a:gd fmla="*/ 44 w 1100" name="T44"/>
                    <a:gd fmla="*/ 33 h 956" name="T45"/>
                    <a:gd fmla="*/ 45 w 1100" name="T46"/>
                    <a:gd fmla="*/ 34 h 956" name="T47"/>
                    <a:gd fmla="*/ 45 w 1100" name="T48"/>
                    <a:gd fmla="*/ 36 h 956" name="T49"/>
                    <a:gd fmla="*/ 44 w 1100" name="T50"/>
                    <a:gd fmla="*/ 38 h 956" name="T51"/>
                    <a:gd fmla="*/ 42 w 1100" name="T52"/>
                    <a:gd fmla="*/ 39 h 956" name="T53"/>
                    <a:gd fmla="*/ 39 w 1100" name="T54"/>
                    <a:gd fmla="*/ 40 h 956" name="T55"/>
                    <a:gd fmla="*/ 38 w 1100" name="T56"/>
                    <a:gd fmla="*/ 39 h 956" name="T57"/>
                    <a:gd fmla="*/ 33 w 1100" name="T58"/>
                    <a:gd fmla="*/ 39 h 956" name="T59"/>
                    <a:gd fmla="*/ 31 w 1100" name="T60"/>
                    <a:gd fmla="*/ 40 h 956" name="T61"/>
                    <a:gd fmla="*/ 29 w 1100" name="T62"/>
                    <a:gd fmla="*/ 40 h 956" name="T63"/>
                    <a:gd fmla="*/ 28 w 1100" name="T64"/>
                    <a:gd fmla="*/ 40 h 956" name="T65"/>
                    <a:gd fmla="*/ 21 w 1100" name="T66"/>
                    <a:gd fmla="*/ 42 h 956" name="T67"/>
                    <a:gd fmla="*/ 17 w 1100" name="T68"/>
                    <a:gd fmla="*/ 44 h 956" name="T69"/>
                    <a:gd fmla="*/ 15 w 1100" name="T70"/>
                    <a:gd fmla="*/ 45 h 956" name="T71"/>
                    <a:gd fmla="*/ 13 w 1100" name="T72"/>
                    <a:gd fmla="*/ 46 h 956" name="T73"/>
                    <a:gd fmla="*/ 12 w 1100" name="T74"/>
                    <a:gd fmla="*/ 47 h 956" name="T75"/>
                    <a:gd fmla="*/ 11 w 1100" name="T76"/>
                    <a:gd fmla="*/ 49 h 956" name="T77"/>
                    <a:gd fmla="*/ 11 w 1100" name="T78"/>
                    <a:gd fmla="*/ 51 h 956" name="T79"/>
                    <a:gd fmla="*/ 11 w 1100" name="T80"/>
                    <a:gd fmla="*/ 56 h 956" name="T81"/>
                    <a:gd fmla="*/ 11 w 1100" name="T82"/>
                    <a:gd fmla="*/ 61 h 956" name="T83"/>
                    <a:gd fmla="*/ 10 w 1100" name="T84"/>
                    <a:gd fmla="*/ 64 h 956" name="T85"/>
                    <a:gd fmla="*/ 8 w 1100" name="T86"/>
                    <a:gd fmla="*/ 67 h 956" name="T87"/>
                    <a:gd fmla="*/ 5 w 1100" name="T88"/>
                    <a:gd fmla="*/ 70 h 956" name="T89"/>
                    <a:gd fmla="*/ 0 w 1100" name="T90"/>
                    <a:gd fmla="*/ 74 h 956" name="T91"/>
                    <a:gd fmla="*/ 0 60000 65536" name="T92"/>
                    <a:gd fmla="*/ 0 60000 65536" name="T93"/>
                    <a:gd fmla="*/ 0 60000 65536" name="T94"/>
                    <a:gd fmla="*/ 0 60000 65536" name="T95"/>
                    <a:gd fmla="*/ 0 60000 65536" name="T96"/>
                    <a:gd fmla="*/ 0 60000 65536"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w 1100" name="T138"/>
                    <a:gd fmla="*/ 0 h 956" name="T139"/>
                    <a:gd fmla="*/ 1100 w 1100" name="T140"/>
                    <a:gd fmla="*/ 956 h 956" name="T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b="T141" l="T138" r="T140" t="T139"/>
                  <a:pathLst>
                    <a:path h="956" w="1100">
                      <a:moveTo>
                        <a:pt x="1100" y="0"/>
                      </a:moveTo>
                      <a:lnTo>
                        <a:pt x="968" y="0"/>
                      </a:lnTo>
                      <a:lnTo>
                        <a:pt x="849" y="25"/>
                      </a:lnTo>
                      <a:lnTo>
                        <a:pt x="727" y="62"/>
                      </a:lnTo>
                      <a:lnTo>
                        <a:pt x="634" y="93"/>
                      </a:lnTo>
                      <a:lnTo>
                        <a:pt x="513" y="129"/>
                      </a:lnTo>
                      <a:lnTo>
                        <a:pt x="408" y="155"/>
                      </a:lnTo>
                      <a:lnTo>
                        <a:pt x="346" y="169"/>
                      </a:lnTo>
                      <a:lnTo>
                        <a:pt x="322" y="178"/>
                      </a:lnTo>
                      <a:lnTo>
                        <a:pt x="299" y="192"/>
                      </a:lnTo>
                      <a:lnTo>
                        <a:pt x="275" y="216"/>
                      </a:lnTo>
                      <a:lnTo>
                        <a:pt x="263" y="232"/>
                      </a:lnTo>
                      <a:lnTo>
                        <a:pt x="257" y="245"/>
                      </a:lnTo>
                      <a:lnTo>
                        <a:pt x="252" y="266"/>
                      </a:lnTo>
                      <a:lnTo>
                        <a:pt x="250" y="280"/>
                      </a:lnTo>
                      <a:lnTo>
                        <a:pt x="255" y="299"/>
                      </a:lnTo>
                      <a:lnTo>
                        <a:pt x="262" y="308"/>
                      </a:lnTo>
                      <a:lnTo>
                        <a:pt x="304" y="332"/>
                      </a:lnTo>
                      <a:lnTo>
                        <a:pt x="377" y="356"/>
                      </a:lnTo>
                      <a:lnTo>
                        <a:pt x="450" y="380"/>
                      </a:lnTo>
                      <a:lnTo>
                        <a:pt x="471" y="390"/>
                      </a:lnTo>
                      <a:lnTo>
                        <a:pt x="501" y="410"/>
                      </a:lnTo>
                      <a:lnTo>
                        <a:pt x="532" y="429"/>
                      </a:lnTo>
                      <a:lnTo>
                        <a:pt x="538" y="445"/>
                      </a:lnTo>
                      <a:lnTo>
                        <a:pt x="538" y="465"/>
                      </a:lnTo>
                      <a:lnTo>
                        <a:pt x="532" y="492"/>
                      </a:lnTo>
                      <a:lnTo>
                        <a:pt x="502" y="510"/>
                      </a:lnTo>
                      <a:lnTo>
                        <a:pt x="471" y="511"/>
                      </a:lnTo>
                      <a:lnTo>
                        <a:pt x="456" y="510"/>
                      </a:lnTo>
                      <a:lnTo>
                        <a:pt x="399" y="510"/>
                      </a:lnTo>
                      <a:lnTo>
                        <a:pt x="371" y="512"/>
                      </a:lnTo>
                      <a:lnTo>
                        <a:pt x="343" y="520"/>
                      </a:lnTo>
                      <a:lnTo>
                        <a:pt x="334" y="522"/>
                      </a:lnTo>
                      <a:lnTo>
                        <a:pt x="247" y="547"/>
                      </a:lnTo>
                      <a:lnTo>
                        <a:pt x="199" y="568"/>
                      </a:lnTo>
                      <a:lnTo>
                        <a:pt x="175" y="579"/>
                      </a:lnTo>
                      <a:lnTo>
                        <a:pt x="158" y="595"/>
                      </a:lnTo>
                      <a:lnTo>
                        <a:pt x="141" y="611"/>
                      </a:lnTo>
                      <a:lnTo>
                        <a:pt x="135" y="635"/>
                      </a:lnTo>
                      <a:lnTo>
                        <a:pt x="135" y="663"/>
                      </a:lnTo>
                      <a:lnTo>
                        <a:pt x="136" y="726"/>
                      </a:lnTo>
                      <a:lnTo>
                        <a:pt x="136" y="786"/>
                      </a:lnTo>
                      <a:lnTo>
                        <a:pt x="121" y="826"/>
                      </a:lnTo>
                      <a:lnTo>
                        <a:pt x="94" y="871"/>
                      </a:lnTo>
                      <a:lnTo>
                        <a:pt x="64" y="899"/>
                      </a:lnTo>
                      <a:lnTo>
                        <a:pt x="0" y="956"/>
                      </a:lnTo>
                    </a:path>
                  </a:pathLst>
                </a:custGeom>
                <a:noFill/>
                <a:ln w="7938">
                  <a:solidFill>
                    <a:srgbClr val="816B5D"/>
                  </a:solidFill>
                  <a:round/>
                  <a:headEnd/>
                  <a:tailEnd/>
                </a:ln>
              </p:spPr>
              <p:txBody>
                <a:bodyPr>
                  <a:prstTxWarp prst="textNoShape">
                    <a:avLst/>
                  </a:prstTxWarp>
                </a:bodyPr>
                <a:lstStyle/>
                <a:p>
                  <a:pPr algn="ctr"/>
                  <a:endParaRPr lang="en-US" sz="1800"/>
                </a:p>
              </p:txBody>
            </p:sp>
            <p:sp>
              <p:nvSpPr>
                <p:cNvPr id="260179" name="Freeform 37"/>
                <p:cNvSpPr>
                  <a:spLocks noChangeAspect="1"/>
                </p:cNvSpPr>
                <p:nvPr/>
              </p:nvSpPr>
              <p:spPr bwMode="auto">
                <a:xfrm>
                  <a:off x="422" y="3074"/>
                  <a:ext cx="59" cy="45"/>
                </a:xfrm>
                <a:custGeom>
                  <a:avLst/>
                  <a:gdLst>
                    <a:gd fmla="*/ 55 w 698" name="T0"/>
                    <a:gd fmla="*/ 3 h 581" name="T1"/>
                    <a:gd fmla="*/ 55 w 698" name="T2"/>
                    <a:gd fmla="*/ 0 h 581" name="T3"/>
                    <a:gd fmla="*/ 56 w 698" name="T4"/>
                    <a:gd fmla="*/ 1 h 581" name="T5"/>
                    <a:gd fmla="*/ 58 w 698" name="T6"/>
                    <a:gd fmla="*/ 4 h 581" name="T7"/>
                    <a:gd fmla="*/ 59 w 698" name="T8"/>
                    <a:gd fmla="*/ 8 h 581" name="T9"/>
                    <a:gd fmla="*/ 59 w 698" name="T10"/>
                    <a:gd fmla="*/ 20 h 581" name="T11"/>
                    <a:gd fmla="*/ 7 w 698" name="T12"/>
                    <a:gd fmla="*/ 43 h 581" name="T13"/>
                    <a:gd fmla="*/ 4 w 698" name="T14"/>
                    <a:gd fmla="*/ 45 h 581" name="T15"/>
                    <a:gd fmla="*/ 3 w 698" name="T16"/>
                    <a:gd fmla="*/ 45 h 581" name="T17"/>
                    <a:gd fmla="*/ 1 w 698" name="T18"/>
                    <a:gd fmla="*/ 45 h 581" name="T19"/>
                    <a:gd fmla="*/ 0 w 698" name="T20"/>
                    <a:gd fmla="*/ 45 h 581" name="T21"/>
                    <a:gd fmla="*/ 0 w 698" name="T22"/>
                    <a:gd fmla="*/ 29 h 581" name="T23"/>
                    <a:gd fmla="*/ 2 w 698" name="T24"/>
                    <a:gd fmla="*/ 29 h 581" name="T25"/>
                    <a:gd fmla="*/ 4 w 698" name="T26"/>
                    <a:gd fmla="*/ 28 h 581" name="T27"/>
                    <a:gd fmla="*/ 6 w 698" name="T28"/>
                    <a:gd fmla="*/ 27 h 581" name="T29"/>
                    <a:gd fmla="*/ 8 w 698" name="T30"/>
                    <a:gd fmla="*/ 26 h 581" name="T31"/>
                    <a:gd fmla="*/ 55 w 698" name="T32"/>
                    <a:gd fmla="*/ 3 h 581"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98" name="T51"/>
                    <a:gd fmla="*/ 0 h 581" name="T52"/>
                    <a:gd fmla="*/ 698 w 698" name="T53"/>
                    <a:gd fmla="*/ 581 h 581"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581" w="698">
                      <a:moveTo>
                        <a:pt x="645" y="36"/>
                      </a:moveTo>
                      <a:lnTo>
                        <a:pt x="645" y="0"/>
                      </a:lnTo>
                      <a:lnTo>
                        <a:pt x="665" y="16"/>
                      </a:lnTo>
                      <a:lnTo>
                        <a:pt x="682" y="48"/>
                      </a:lnTo>
                      <a:lnTo>
                        <a:pt x="698" y="106"/>
                      </a:lnTo>
                      <a:lnTo>
                        <a:pt x="698" y="264"/>
                      </a:lnTo>
                      <a:lnTo>
                        <a:pt x="86" y="560"/>
                      </a:lnTo>
                      <a:lnTo>
                        <a:pt x="53" y="575"/>
                      </a:lnTo>
                      <a:lnTo>
                        <a:pt x="32" y="581"/>
                      </a:lnTo>
                      <a:lnTo>
                        <a:pt x="13" y="581"/>
                      </a:lnTo>
                      <a:lnTo>
                        <a:pt x="0" y="578"/>
                      </a:lnTo>
                      <a:lnTo>
                        <a:pt x="0" y="370"/>
                      </a:lnTo>
                      <a:lnTo>
                        <a:pt x="25" y="370"/>
                      </a:lnTo>
                      <a:lnTo>
                        <a:pt x="50" y="367"/>
                      </a:lnTo>
                      <a:lnTo>
                        <a:pt x="74" y="354"/>
                      </a:lnTo>
                      <a:lnTo>
                        <a:pt x="95" y="338"/>
                      </a:lnTo>
                      <a:lnTo>
                        <a:pt x="645" y="36"/>
                      </a:lnTo>
                      <a:close/>
                    </a:path>
                  </a:pathLst>
                </a:custGeom>
                <a:solidFill>
                  <a:srgbClr val="816B5D"/>
                </a:solidFill>
                <a:ln w="9525">
                  <a:noFill/>
                  <a:round/>
                  <a:headEnd/>
                  <a:tailEnd/>
                </a:ln>
              </p:spPr>
              <p:txBody>
                <a:bodyPr>
                  <a:prstTxWarp prst="textNoShape">
                    <a:avLst/>
                  </a:prstTxWarp>
                </a:bodyPr>
                <a:lstStyle/>
                <a:p>
                  <a:pPr algn="ctr"/>
                  <a:endParaRPr lang="en-US" sz="1800"/>
                </a:p>
              </p:txBody>
            </p:sp>
            <p:sp>
              <p:nvSpPr>
                <p:cNvPr id="260180" name="Freeform 38"/>
                <p:cNvSpPr>
                  <a:spLocks noChangeAspect="1"/>
                </p:cNvSpPr>
                <p:nvPr/>
              </p:nvSpPr>
              <p:spPr bwMode="auto">
                <a:xfrm>
                  <a:off x="422" y="3074"/>
                  <a:ext cx="59" cy="45"/>
                </a:xfrm>
                <a:custGeom>
                  <a:avLst/>
                  <a:gdLst>
                    <a:gd fmla="*/ 55 w 698" name="T0"/>
                    <a:gd fmla="*/ 3 h 581" name="T1"/>
                    <a:gd fmla="*/ 55 w 698" name="T2"/>
                    <a:gd fmla="*/ 0 h 581" name="T3"/>
                    <a:gd fmla="*/ 56 w 698" name="T4"/>
                    <a:gd fmla="*/ 1 h 581" name="T5"/>
                    <a:gd fmla="*/ 58 w 698" name="T6"/>
                    <a:gd fmla="*/ 4 h 581" name="T7"/>
                    <a:gd fmla="*/ 59 w 698" name="T8"/>
                    <a:gd fmla="*/ 8 h 581" name="T9"/>
                    <a:gd fmla="*/ 59 w 698" name="T10"/>
                    <a:gd fmla="*/ 20 h 581" name="T11"/>
                    <a:gd fmla="*/ 7 w 698" name="T12"/>
                    <a:gd fmla="*/ 43 h 581" name="T13"/>
                    <a:gd fmla="*/ 4 w 698" name="T14"/>
                    <a:gd fmla="*/ 45 h 581" name="T15"/>
                    <a:gd fmla="*/ 3 w 698" name="T16"/>
                    <a:gd fmla="*/ 45 h 581" name="T17"/>
                    <a:gd fmla="*/ 1 w 698" name="T18"/>
                    <a:gd fmla="*/ 45 h 581" name="T19"/>
                    <a:gd fmla="*/ 0 w 698" name="T20"/>
                    <a:gd fmla="*/ 45 h 581" name="T21"/>
                    <a:gd fmla="*/ 0 w 698" name="T22"/>
                    <a:gd fmla="*/ 29 h 581" name="T23"/>
                    <a:gd fmla="*/ 2 w 698" name="T24"/>
                    <a:gd fmla="*/ 29 h 581" name="T25"/>
                    <a:gd fmla="*/ 4 w 698" name="T26"/>
                    <a:gd fmla="*/ 28 h 581" name="T27"/>
                    <a:gd fmla="*/ 6 w 698" name="T28"/>
                    <a:gd fmla="*/ 27 h 581" name="T29"/>
                    <a:gd fmla="*/ 8 w 698" name="T30"/>
                    <a:gd fmla="*/ 26 h 581" name="T31"/>
                    <a:gd fmla="*/ 55 w 698" name="T32"/>
                    <a:gd fmla="*/ 3 h 581"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w 698" name="T51"/>
                    <a:gd fmla="*/ 0 h 581" name="T52"/>
                    <a:gd fmla="*/ 698 w 698" name="T53"/>
                    <a:gd fmla="*/ 581 h 581" name="T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b="T54" l="T51" r="T53" t="T52"/>
                  <a:pathLst>
                    <a:path h="581" w="698">
                      <a:moveTo>
                        <a:pt x="645" y="36"/>
                      </a:moveTo>
                      <a:lnTo>
                        <a:pt x="645" y="0"/>
                      </a:lnTo>
                      <a:lnTo>
                        <a:pt x="665" y="16"/>
                      </a:lnTo>
                      <a:lnTo>
                        <a:pt x="682" y="48"/>
                      </a:lnTo>
                      <a:lnTo>
                        <a:pt x="698" y="106"/>
                      </a:lnTo>
                      <a:lnTo>
                        <a:pt x="698" y="264"/>
                      </a:lnTo>
                      <a:lnTo>
                        <a:pt x="86" y="560"/>
                      </a:lnTo>
                      <a:lnTo>
                        <a:pt x="53" y="575"/>
                      </a:lnTo>
                      <a:lnTo>
                        <a:pt x="32" y="581"/>
                      </a:lnTo>
                      <a:lnTo>
                        <a:pt x="13" y="581"/>
                      </a:lnTo>
                      <a:lnTo>
                        <a:pt x="0" y="578"/>
                      </a:lnTo>
                      <a:lnTo>
                        <a:pt x="0" y="370"/>
                      </a:lnTo>
                      <a:lnTo>
                        <a:pt x="25" y="370"/>
                      </a:lnTo>
                      <a:lnTo>
                        <a:pt x="50" y="367"/>
                      </a:lnTo>
                      <a:lnTo>
                        <a:pt x="74" y="354"/>
                      </a:lnTo>
                      <a:lnTo>
                        <a:pt x="95" y="338"/>
                      </a:lnTo>
                      <a:lnTo>
                        <a:pt x="645" y="36"/>
                      </a:lnTo>
                    </a:path>
                  </a:pathLst>
                </a:custGeom>
                <a:noFill/>
                <a:ln w="1588">
                  <a:solidFill>
                    <a:srgbClr val="353535"/>
                  </a:solidFill>
                  <a:round/>
                  <a:headEnd/>
                  <a:tailEnd/>
                </a:ln>
              </p:spPr>
              <p:txBody>
                <a:bodyPr>
                  <a:prstTxWarp prst="textNoShape">
                    <a:avLst/>
                  </a:prstTxWarp>
                </a:bodyPr>
                <a:lstStyle/>
                <a:p>
                  <a:pPr algn="ctr"/>
                  <a:endParaRPr lang="en-US" sz="1800"/>
                </a:p>
              </p:txBody>
            </p:sp>
            <p:sp>
              <p:nvSpPr>
                <p:cNvPr id="260181" name="Freeform 39"/>
                <p:cNvSpPr>
                  <a:spLocks noChangeAspect="1"/>
                </p:cNvSpPr>
                <p:nvPr/>
              </p:nvSpPr>
              <p:spPr bwMode="auto">
                <a:xfrm>
                  <a:off x="392" y="3091"/>
                  <a:ext cx="30" cy="28"/>
                </a:xfrm>
                <a:custGeom>
                  <a:avLst/>
                  <a:gdLst>
                    <a:gd fmla="*/ 30 w 361" name="T0"/>
                    <a:gd fmla="*/ 12 h 355" name="T1"/>
                    <a:gd fmla="*/ 30 w 361" name="T2"/>
                    <a:gd fmla="*/ 28 h 355" name="T3"/>
                    <a:gd fmla="*/ 2 w 361" name="T4"/>
                    <a:gd fmla="*/ 19 h 355" name="T5"/>
                    <a:gd fmla="*/ 1 w 361" name="T6"/>
                    <a:gd fmla="*/ 18 h 355" name="T7"/>
                    <a:gd fmla="*/ 0 w 361" name="T8"/>
                    <a:gd fmla="*/ 17 h 355" name="T9"/>
                    <a:gd fmla="*/ 0 w 361" name="T10"/>
                    <a:gd fmla="*/ 15 h 355" name="T11"/>
                    <a:gd fmla="*/ 0 w 361" name="T12"/>
                    <a:gd fmla="*/ 0 h 355" name="T13"/>
                    <a:gd fmla="*/ 2 w 361" name="T14"/>
                    <a:gd fmla="*/ 2 h 355" name="T15"/>
                    <a:gd fmla="*/ 2 w 361" name="T16"/>
                    <a:gd fmla="*/ 3 h 355" name="T17"/>
                    <a:gd fmla="*/ 3 w 361" name="T18"/>
                    <a:gd fmla="*/ 4 h 355" name="T19"/>
                    <a:gd fmla="*/ 6 w 361" name="T20"/>
                    <a:gd fmla="*/ 5 h 355" name="T21"/>
                    <a:gd fmla="*/ 30 w 361" name="T22"/>
                    <a:gd fmla="*/ 12 h 355" name="T23"/>
                    <a:gd fmla="*/ 0 60000 65536" name="T24"/>
                    <a:gd fmla="*/ 0 60000 65536"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w 361" name="T36"/>
                    <a:gd fmla="*/ 0 h 355" name="T37"/>
                    <a:gd fmla="*/ 361 w 361" name="T38"/>
                    <a:gd fmla="*/ 355 h 355" name="T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b="T39" l="T36" r="T38" t="T37"/>
                  <a:pathLst>
                    <a:path h="355" w="361">
                      <a:moveTo>
                        <a:pt x="361" y="147"/>
                      </a:moveTo>
                      <a:lnTo>
                        <a:pt x="361" y="355"/>
                      </a:lnTo>
                      <a:lnTo>
                        <a:pt x="19" y="241"/>
                      </a:lnTo>
                      <a:lnTo>
                        <a:pt x="10" y="227"/>
                      </a:lnTo>
                      <a:lnTo>
                        <a:pt x="6" y="211"/>
                      </a:lnTo>
                      <a:lnTo>
                        <a:pt x="0" y="191"/>
                      </a:lnTo>
                      <a:lnTo>
                        <a:pt x="0" y="0"/>
                      </a:lnTo>
                      <a:lnTo>
                        <a:pt x="19" y="30"/>
                      </a:lnTo>
                      <a:lnTo>
                        <a:pt x="26" y="41"/>
                      </a:lnTo>
                      <a:lnTo>
                        <a:pt x="42" y="55"/>
                      </a:lnTo>
                      <a:lnTo>
                        <a:pt x="75" y="65"/>
                      </a:lnTo>
                      <a:lnTo>
                        <a:pt x="361" y="147"/>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182" name="Freeform 40"/>
                <p:cNvSpPr>
                  <a:spLocks noChangeAspect="1"/>
                </p:cNvSpPr>
                <p:nvPr/>
              </p:nvSpPr>
              <p:spPr bwMode="auto">
                <a:xfrm>
                  <a:off x="392" y="3091"/>
                  <a:ext cx="30" cy="28"/>
                </a:xfrm>
                <a:custGeom>
                  <a:avLst/>
                  <a:gdLst>
                    <a:gd fmla="*/ 30 w 361" name="T0"/>
                    <a:gd fmla="*/ 12 h 355" name="T1"/>
                    <a:gd fmla="*/ 30 w 361" name="T2"/>
                    <a:gd fmla="*/ 28 h 355" name="T3"/>
                    <a:gd fmla="*/ 2 w 361" name="T4"/>
                    <a:gd fmla="*/ 19 h 355" name="T5"/>
                    <a:gd fmla="*/ 1 w 361" name="T6"/>
                    <a:gd fmla="*/ 18 h 355" name="T7"/>
                    <a:gd fmla="*/ 0 w 361" name="T8"/>
                    <a:gd fmla="*/ 17 h 355" name="T9"/>
                    <a:gd fmla="*/ 0 w 361" name="T10"/>
                    <a:gd fmla="*/ 15 h 355" name="T11"/>
                    <a:gd fmla="*/ 0 w 361" name="T12"/>
                    <a:gd fmla="*/ 0 h 355" name="T13"/>
                    <a:gd fmla="*/ 2 w 361" name="T14"/>
                    <a:gd fmla="*/ 2 h 355" name="T15"/>
                    <a:gd fmla="*/ 2 w 361" name="T16"/>
                    <a:gd fmla="*/ 3 h 355" name="T17"/>
                    <a:gd fmla="*/ 3 w 361" name="T18"/>
                    <a:gd fmla="*/ 4 h 355" name="T19"/>
                    <a:gd fmla="*/ 6 w 361" name="T20"/>
                    <a:gd fmla="*/ 5 h 355" name="T21"/>
                    <a:gd fmla="*/ 30 w 361" name="T22"/>
                    <a:gd fmla="*/ 12 h 355" name="T23"/>
                    <a:gd fmla="*/ 0 60000 65536" name="T24"/>
                    <a:gd fmla="*/ 0 60000 65536"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w 361" name="T36"/>
                    <a:gd fmla="*/ 0 h 355" name="T37"/>
                    <a:gd fmla="*/ 361 w 361" name="T38"/>
                    <a:gd fmla="*/ 355 h 355" name="T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b="T39" l="T36" r="T38" t="T37"/>
                  <a:pathLst>
                    <a:path h="355" w="361">
                      <a:moveTo>
                        <a:pt x="361" y="147"/>
                      </a:moveTo>
                      <a:lnTo>
                        <a:pt x="361" y="355"/>
                      </a:lnTo>
                      <a:lnTo>
                        <a:pt x="19" y="241"/>
                      </a:lnTo>
                      <a:lnTo>
                        <a:pt x="10" y="227"/>
                      </a:lnTo>
                      <a:lnTo>
                        <a:pt x="6" y="211"/>
                      </a:lnTo>
                      <a:lnTo>
                        <a:pt x="0" y="191"/>
                      </a:lnTo>
                      <a:lnTo>
                        <a:pt x="0" y="0"/>
                      </a:lnTo>
                      <a:lnTo>
                        <a:pt x="19" y="30"/>
                      </a:lnTo>
                      <a:lnTo>
                        <a:pt x="26" y="41"/>
                      </a:lnTo>
                      <a:lnTo>
                        <a:pt x="42" y="55"/>
                      </a:lnTo>
                      <a:lnTo>
                        <a:pt x="75" y="65"/>
                      </a:lnTo>
                      <a:lnTo>
                        <a:pt x="361" y="147"/>
                      </a:lnTo>
                    </a:path>
                  </a:pathLst>
                </a:custGeom>
                <a:noFill/>
                <a:ln w="1588">
                  <a:solidFill>
                    <a:srgbClr val="353535"/>
                  </a:solidFill>
                  <a:round/>
                  <a:headEnd/>
                  <a:tailEnd/>
                </a:ln>
              </p:spPr>
              <p:txBody>
                <a:bodyPr>
                  <a:prstTxWarp prst="textNoShape">
                    <a:avLst/>
                  </a:prstTxWarp>
                </a:bodyPr>
                <a:lstStyle/>
                <a:p>
                  <a:pPr algn="ctr"/>
                  <a:endParaRPr lang="en-US" sz="1800"/>
                </a:p>
              </p:txBody>
            </p:sp>
            <p:sp>
              <p:nvSpPr>
                <p:cNvPr id="260183" name="Freeform 41"/>
                <p:cNvSpPr>
                  <a:spLocks noChangeAspect="1"/>
                </p:cNvSpPr>
                <p:nvPr/>
              </p:nvSpPr>
              <p:spPr bwMode="auto">
                <a:xfrm>
                  <a:off x="392" y="3064"/>
                  <a:ext cx="84" cy="39"/>
                </a:xfrm>
                <a:custGeom>
                  <a:avLst/>
                  <a:gdLst>
                    <a:gd fmla="*/ 84 w 1006" name="T0"/>
                    <a:gd fmla="*/ 10 h 497" name="T1"/>
                    <a:gd fmla="*/ 84 w 1006" name="T2"/>
                    <a:gd fmla="*/ 13 h 497" name="T3"/>
                    <a:gd fmla="*/ 38 w 1006" name="T4"/>
                    <a:gd fmla="*/ 36 h 497" name="T5"/>
                    <a:gd fmla="*/ 36 w 1006" name="T6"/>
                    <a:gd fmla="*/ 38 h 497" name="T7"/>
                    <a:gd fmla="*/ 34 w 1006" name="T8"/>
                    <a:gd fmla="*/ 39 h 497" name="T9"/>
                    <a:gd fmla="*/ 32 w 1006" name="T10"/>
                    <a:gd fmla="*/ 39 h 497" name="T11"/>
                    <a:gd fmla="*/ 30 w 1006" name="T12"/>
                    <a:gd fmla="*/ 39 h 497" name="T13"/>
                    <a:gd fmla="*/ 6 w 1006" name="T14"/>
                    <a:gd fmla="*/ 33 h 497" name="T15"/>
                    <a:gd fmla="*/ 4 w 1006" name="T16"/>
                    <a:gd fmla="*/ 32 h 497" name="T17"/>
                    <a:gd fmla="*/ 2 w 1006" name="T18"/>
                    <a:gd fmla="*/ 31 h 497" name="T19"/>
                    <a:gd fmla="*/ 2 w 1006" name="T20"/>
                    <a:gd fmla="*/ 30 h 497" name="T21"/>
                    <a:gd fmla="*/ 0 w 1006" name="T22"/>
                    <a:gd fmla="*/ 27 h 497" name="T23"/>
                    <a:gd fmla="*/ 1 w 1006" name="T24"/>
                    <a:gd fmla="*/ 27 h 497" name="T25"/>
                    <a:gd fmla="*/ 2 w 1006" name="T26"/>
                    <a:gd fmla="*/ 25 h 497" name="T27"/>
                    <a:gd fmla="*/ 4 w 1006" name="T28"/>
                    <a:gd fmla="*/ 24 h 497" name="T29"/>
                    <a:gd fmla="*/ 6 w 1006" name="T30"/>
                    <a:gd fmla="*/ 22 h 497" name="T31"/>
                    <a:gd fmla="*/ 10 w 1006" name="T32"/>
                    <a:gd fmla="*/ 20 h 497" name="T33"/>
                    <a:gd fmla="*/ 15 w 1006" name="T34"/>
                    <a:gd fmla="*/ 17 h 497" name="T35"/>
                    <a:gd fmla="*/ 49 w 1006" name="T36"/>
                    <a:gd fmla="*/ 0 h 497" name="T37"/>
                    <a:gd fmla="*/ 84 w 1006" name="T38"/>
                    <a:gd fmla="*/ 10 h 497"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60000 65536" name="T51"/>
                    <a:gd fmla="*/ 0 60000 65536" name="T52"/>
                    <a:gd fmla="*/ 0 60000 65536" name="T53"/>
                    <a:gd fmla="*/ 0 60000 65536" name="T54"/>
                    <a:gd fmla="*/ 0 60000 65536" name="T55"/>
                    <a:gd fmla="*/ 0 60000 65536" name="T56"/>
                    <a:gd fmla="*/ 0 60000 65536" name="T57"/>
                    <a:gd fmla="*/ 0 60000 65536" name="T58"/>
                    <a:gd fmla="*/ 0 60000 65536" name="T59"/>
                    <a:gd fmla="*/ 0 w 1006" name="T60"/>
                    <a:gd fmla="*/ 0 h 497" name="T61"/>
                    <a:gd fmla="*/ 1006 w 1006" name="T62"/>
                    <a:gd fmla="*/ 497 h 497" name="T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b="T63" l="T60" r="T62" t="T61"/>
                  <a:pathLst>
                    <a:path h="497" w="1006">
                      <a:moveTo>
                        <a:pt x="1006" y="127"/>
                      </a:moveTo>
                      <a:lnTo>
                        <a:pt x="1006" y="163"/>
                      </a:lnTo>
                      <a:lnTo>
                        <a:pt x="456" y="465"/>
                      </a:lnTo>
                      <a:lnTo>
                        <a:pt x="435" y="481"/>
                      </a:lnTo>
                      <a:lnTo>
                        <a:pt x="411" y="494"/>
                      </a:lnTo>
                      <a:lnTo>
                        <a:pt x="386" y="497"/>
                      </a:lnTo>
                      <a:lnTo>
                        <a:pt x="361" y="497"/>
                      </a:lnTo>
                      <a:lnTo>
                        <a:pt x="75" y="415"/>
                      </a:lnTo>
                      <a:lnTo>
                        <a:pt x="42" y="405"/>
                      </a:lnTo>
                      <a:lnTo>
                        <a:pt x="26" y="391"/>
                      </a:lnTo>
                      <a:lnTo>
                        <a:pt x="19" y="380"/>
                      </a:lnTo>
                      <a:lnTo>
                        <a:pt x="0" y="350"/>
                      </a:lnTo>
                      <a:lnTo>
                        <a:pt x="10" y="338"/>
                      </a:lnTo>
                      <a:lnTo>
                        <a:pt x="22" y="322"/>
                      </a:lnTo>
                      <a:lnTo>
                        <a:pt x="42" y="300"/>
                      </a:lnTo>
                      <a:lnTo>
                        <a:pt x="75" y="277"/>
                      </a:lnTo>
                      <a:lnTo>
                        <a:pt x="120" y="251"/>
                      </a:lnTo>
                      <a:lnTo>
                        <a:pt x="179" y="219"/>
                      </a:lnTo>
                      <a:lnTo>
                        <a:pt x="584" y="0"/>
                      </a:lnTo>
                      <a:lnTo>
                        <a:pt x="1006" y="127"/>
                      </a:lnTo>
                      <a:close/>
                    </a:path>
                  </a:pathLst>
                </a:custGeom>
                <a:solidFill>
                  <a:srgbClr val="AE9684"/>
                </a:solidFill>
                <a:ln w="9525">
                  <a:noFill/>
                  <a:round/>
                  <a:headEnd/>
                  <a:tailEnd/>
                </a:ln>
              </p:spPr>
              <p:txBody>
                <a:bodyPr>
                  <a:prstTxWarp prst="textNoShape">
                    <a:avLst/>
                  </a:prstTxWarp>
                </a:bodyPr>
                <a:lstStyle/>
                <a:p>
                  <a:pPr algn="ctr"/>
                  <a:endParaRPr lang="en-US" sz="1800"/>
                </a:p>
              </p:txBody>
            </p:sp>
            <p:sp>
              <p:nvSpPr>
                <p:cNvPr id="260184" name="Freeform 42"/>
                <p:cNvSpPr>
                  <a:spLocks noChangeAspect="1"/>
                </p:cNvSpPr>
                <p:nvPr/>
              </p:nvSpPr>
              <p:spPr bwMode="auto">
                <a:xfrm>
                  <a:off x="392" y="3064"/>
                  <a:ext cx="84" cy="39"/>
                </a:xfrm>
                <a:custGeom>
                  <a:avLst/>
                  <a:gdLst>
                    <a:gd fmla="*/ 84 w 1006" name="T0"/>
                    <a:gd fmla="*/ 10 h 497" name="T1"/>
                    <a:gd fmla="*/ 84 w 1006" name="T2"/>
                    <a:gd fmla="*/ 13 h 497" name="T3"/>
                    <a:gd fmla="*/ 38 w 1006" name="T4"/>
                    <a:gd fmla="*/ 36 h 497" name="T5"/>
                    <a:gd fmla="*/ 36 w 1006" name="T6"/>
                    <a:gd fmla="*/ 38 h 497" name="T7"/>
                    <a:gd fmla="*/ 34 w 1006" name="T8"/>
                    <a:gd fmla="*/ 39 h 497" name="T9"/>
                    <a:gd fmla="*/ 32 w 1006" name="T10"/>
                    <a:gd fmla="*/ 39 h 497" name="T11"/>
                    <a:gd fmla="*/ 30 w 1006" name="T12"/>
                    <a:gd fmla="*/ 39 h 497" name="T13"/>
                    <a:gd fmla="*/ 6 w 1006" name="T14"/>
                    <a:gd fmla="*/ 33 h 497" name="T15"/>
                    <a:gd fmla="*/ 4 w 1006" name="T16"/>
                    <a:gd fmla="*/ 32 h 497" name="T17"/>
                    <a:gd fmla="*/ 2 w 1006" name="T18"/>
                    <a:gd fmla="*/ 31 h 497" name="T19"/>
                    <a:gd fmla="*/ 2 w 1006" name="T20"/>
                    <a:gd fmla="*/ 30 h 497" name="T21"/>
                    <a:gd fmla="*/ 0 w 1006" name="T22"/>
                    <a:gd fmla="*/ 27 h 497" name="T23"/>
                    <a:gd fmla="*/ 1 w 1006" name="T24"/>
                    <a:gd fmla="*/ 27 h 497" name="T25"/>
                    <a:gd fmla="*/ 2 w 1006" name="T26"/>
                    <a:gd fmla="*/ 25 h 497" name="T27"/>
                    <a:gd fmla="*/ 4 w 1006" name="T28"/>
                    <a:gd fmla="*/ 24 h 497" name="T29"/>
                    <a:gd fmla="*/ 6 w 1006" name="T30"/>
                    <a:gd fmla="*/ 22 h 497" name="T31"/>
                    <a:gd fmla="*/ 10 w 1006" name="T32"/>
                    <a:gd fmla="*/ 20 h 497" name="T33"/>
                    <a:gd fmla="*/ 15 w 1006" name="T34"/>
                    <a:gd fmla="*/ 17 h 497" name="T35"/>
                    <a:gd fmla="*/ 49 w 1006" name="T36"/>
                    <a:gd fmla="*/ 0 h 497" name="T37"/>
                    <a:gd fmla="*/ 84 w 1006" name="T38"/>
                    <a:gd fmla="*/ 10 h 497"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60000 65536" name="T51"/>
                    <a:gd fmla="*/ 0 60000 65536" name="T52"/>
                    <a:gd fmla="*/ 0 60000 65536" name="T53"/>
                    <a:gd fmla="*/ 0 60000 65536" name="T54"/>
                    <a:gd fmla="*/ 0 60000 65536" name="T55"/>
                    <a:gd fmla="*/ 0 60000 65536" name="T56"/>
                    <a:gd fmla="*/ 0 60000 65536" name="T57"/>
                    <a:gd fmla="*/ 0 60000 65536" name="T58"/>
                    <a:gd fmla="*/ 0 60000 65536" name="T59"/>
                    <a:gd fmla="*/ 0 w 1006" name="T60"/>
                    <a:gd fmla="*/ 0 h 497" name="T61"/>
                    <a:gd fmla="*/ 1006 w 1006" name="T62"/>
                    <a:gd fmla="*/ 497 h 497" name="T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b="T63" l="T60" r="T62" t="T61"/>
                  <a:pathLst>
                    <a:path h="497" w="1006">
                      <a:moveTo>
                        <a:pt x="1006" y="127"/>
                      </a:moveTo>
                      <a:lnTo>
                        <a:pt x="1006" y="163"/>
                      </a:lnTo>
                      <a:lnTo>
                        <a:pt x="456" y="465"/>
                      </a:lnTo>
                      <a:lnTo>
                        <a:pt x="435" y="481"/>
                      </a:lnTo>
                      <a:lnTo>
                        <a:pt x="411" y="494"/>
                      </a:lnTo>
                      <a:lnTo>
                        <a:pt x="386" y="497"/>
                      </a:lnTo>
                      <a:lnTo>
                        <a:pt x="361" y="497"/>
                      </a:lnTo>
                      <a:lnTo>
                        <a:pt x="75" y="415"/>
                      </a:lnTo>
                      <a:lnTo>
                        <a:pt x="42" y="405"/>
                      </a:lnTo>
                      <a:lnTo>
                        <a:pt x="26" y="391"/>
                      </a:lnTo>
                      <a:lnTo>
                        <a:pt x="19" y="380"/>
                      </a:lnTo>
                      <a:lnTo>
                        <a:pt x="0" y="350"/>
                      </a:lnTo>
                      <a:lnTo>
                        <a:pt x="10" y="338"/>
                      </a:lnTo>
                      <a:lnTo>
                        <a:pt x="22" y="322"/>
                      </a:lnTo>
                      <a:lnTo>
                        <a:pt x="42" y="300"/>
                      </a:lnTo>
                      <a:lnTo>
                        <a:pt x="75" y="277"/>
                      </a:lnTo>
                      <a:lnTo>
                        <a:pt x="120" y="251"/>
                      </a:lnTo>
                      <a:lnTo>
                        <a:pt x="179" y="219"/>
                      </a:lnTo>
                      <a:lnTo>
                        <a:pt x="584" y="0"/>
                      </a:lnTo>
                      <a:lnTo>
                        <a:pt x="1006" y="127"/>
                      </a:lnTo>
                    </a:path>
                  </a:pathLst>
                </a:custGeom>
                <a:noFill/>
                <a:ln w="1588">
                  <a:solidFill>
                    <a:srgbClr val="353535"/>
                  </a:solidFill>
                  <a:round/>
                  <a:headEnd/>
                  <a:tailEnd/>
                </a:ln>
              </p:spPr>
              <p:txBody>
                <a:bodyPr>
                  <a:prstTxWarp prst="textNoShape">
                    <a:avLst/>
                  </a:prstTxWarp>
                </a:bodyPr>
                <a:lstStyle/>
                <a:p>
                  <a:pPr algn="ctr"/>
                  <a:endParaRPr lang="en-US" sz="1800"/>
                </a:p>
              </p:txBody>
            </p:sp>
            <p:sp>
              <p:nvSpPr>
                <p:cNvPr id="260185" name="Freeform 43"/>
                <p:cNvSpPr>
                  <a:spLocks noChangeAspect="1"/>
                </p:cNvSpPr>
                <p:nvPr/>
              </p:nvSpPr>
              <p:spPr bwMode="auto">
                <a:xfrm>
                  <a:off x="433" y="3067"/>
                  <a:ext cx="30" cy="11"/>
                </a:xfrm>
                <a:custGeom>
                  <a:avLst/>
                  <a:gdLst>
                    <a:gd fmla="*/ 10 w 349" name="T0"/>
                    <a:gd fmla="*/ 0 h 145" name="T1"/>
                    <a:gd fmla="*/ 0 w 349" name="T2"/>
                    <a:gd fmla="*/ 6 h 145" name="T3"/>
                    <a:gd fmla="*/ 20 w 349" name="T4"/>
                    <a:gd fmla="*/ 11 h 145" name="T5"/>
                    <a:gd fmla="*/ 30 w 349" name="T6"/>
                    <a:gd fmla="*/ 6 h 145" name="T7"/>
                    <a:gd fmla="*/ 10 w 349" name="T8"/>
                    <a:gd fmla="*/ 0 h 145" name="T9"/>
                    <a:gd fmla="*/ 0 60000 65536" name="T10"/>
                    <a:gd fmla="*/ 0 60000 65536" name="T11"/>
                    <a:gd fmla="*/ 0 60000 65536" name="T12"/>
                    <a:gd fmla="*/ 0 60000 65536" name="T13"/>
                    <a:gd fmla="*/ 0 60000 65536" name="T14"/>
                    <a:gd fmla="*/ 0 w 349" name="T15"/>
                    <a:gd fmla="*/ 0 h 145" name="T16"/>
                    <a:gd fmla="*/ 349 w 349" name="T17"/>
                    <a:gd fmla="*/ 145 h 145" name="T18"/>
                  </a:gdLst>
                  <a:ahLst/>
                  <a:cxnLst>
                    <a:cxn ang="T10">
                      <a:pos x="T0" y="T1"/>
                    </a:cxn>
                    <a:cxn ang="T11">
                      <a:pos x="T2" y="T3"/>
                    </a:cxn>
                    <a:cxn ang="T12">
                      <a:pos x="T4" y="T5"/>
                    </a:cxn>
                    <a:cxn ang="T13">
                      <a:pos x="T6" y="T7"/>
                    </a:cxn>
                    <a:cxn ang="T14">
                      <a:pos x="T8" y="T9"/>
                    </a:cxn>
                  </a:cxnLst>
                  <a:rect b="T18" l="T15" r="T17" t="T16"/>
                  <a:pathLst>
                    <a:path h="145" w="349">
                      <a:moveTo>
                        <a:pt x="118" y="0"/>
                      </a:moveTo>
                      <a:lnTo>
                        <a:pt x="0" y="73"/>
                      </a:lnTo>
                      <a:lnTo>
                        <a:pt x="231" y="145"/>
                      </a:lnTo>
                      <a:lnTo>
                        <a:pt x="349" y="73"/>
                      </a:lnTo>
                      <a:lnTo>
                        <a:pt x="118" y="0"/>
                      </a:lnTo>
                      <a:close/>
                    </a:path>
                  </a:pathLst>
                </a:custGeom>
                <a:solidFill>
                  <a:srgbClr val="AE9684"/>
                </a:solidFill>
                <a:ln w="9525">
                  <a:noFill/>
                  <a:round/>
                  <a:headEnd/>
                  <a:tailEnd/>
                </a:ln>
              </p:spPr>
              <p:txBody>
                <a:bodyPr>
                  <a:prstTxWarp prst="textNoShape">
                    <a:avLst/>
                  </a:prstTxWarp>
                </a:bodyPr>
                <a:lstStyle/>
                <a:p>
                  <a:pPr algn="ctr"/>
                  <a:endParaRPr lang="en-US" sz="1800"/>
                </a:p>
              </p:txBody>
            </p:sp>
            <p:sp>
              <p:nvSpPr>
                <p:cNvPr id="260186" name="Freeform 44"/>
                <p:cNvSpPr>
                  <a:spLocks noChangeAspect="1"/>
                </p:cNvSpPr>
                <p:nvPr/>
              </p:nvSpPr>
              <p:spPr bwMode="auto">
                <a:xfrm>
                  <a:off x="433" y="3067"/>
                  <a:ext cx="30" cy="11"/>
                </a:xfrm>
                <a:custGeom>
                  <a:avLst/>
                  <a:gdLst>
                    <a:gd fmla="*/ 10 w 349" name="T0"/>
                    <a:gd fmla="*/ 0 h 145" name="T1"/>
                    <a:gd fmla="*/ 0 w 349" name="T2"/>
                    <a:gd fmla="*/ 6 h 145" name="T3"/>
                    <a:gd fmla="*/ 20 w 349" name="T4"/>
                    <a:gd fmla="*/ 11 h 145" name="T5"/>
                    <a:gd fmla="*/ 30 w 349" name="T6"/>
                    <a:gd fmla="*/ 6 h 145" name="T7"/>
                    <a:gd fmla="*/ 10 w 349" name="T8"/>
                    <a:gd fmla="*/ 0 h 145" name="T9"/>
                    <a:gd fmla="*/ 0 60000 65536" name="T10"/>
                    <a:gd fmla="*/ 0 60000 65536" name="T11"/>
                    <a:gd fmla="*/ 0 60000 65536" name="T12"/>
                    <a:gd fmla="*/ 0 60000 65536" name="T13"/>
                    <a:gd fmla="*/ 0 60000 65536" name="T14"/>
                    <a:gd fmla="*/ 0 w 349" name="T15"/>
                    <a:gd fmla="*/ 0 h 145" name="T16"/>
                    <a:gd fmla="*/ 349 w 349" name="T17"/>
                    <a:gd fmla="*/ 145 h 145" name="T18"/>
                  </a:gdLst>
                  <a:ahLst/>
                  <a:cxnLst>
                    <a:cxn ang="T10">
                      <a:pos x="T0" y="T1"/>
                    </a:cxn>
                    <a:cxn ang="T11">
                      <a:pos x="T2" y="T3"/>
                    </a:cxn>
                    <a:cxn ang="T12">
                      <a:pos x="T4" y="T5"/>
                    </a:cxn>
                    <a:cxn ang="T13">
                      <a:pos x="T6" y="T7"/>
                    </a:cxn>
                    <a:cxn ang="T14">
                      <a:pos x="T8" y="T9"/>
                    </a:cxn>
                  </a:cxnLst>
                  <a:rect b="T18" l="T15" r="T17" t="T16"/>
                  <a:pathLst>
                    <a:path h="145" w="349">
                      <a:moveTo>
                        <a:pt x="118" y="0"/>
                      </a:moveTo>
                      <a:lnTo>
                        <a:pt x="0" y="73"/>
                      </a:lnTo>
                      <a:lnTo>
                        <a:pt x="231" y="145"/>
                      </a:lnTo>
                      <a:lnTo>
                        <a:pt x="349" y="73"/>
                      </a:lnTo>
                      <a:lnTo>
                        <a:pt x="118" y="0"/>
                      </a:lnTo>
                    </a:path>
                  </a:pathLst>
                </a:custGeom>
                <a:noFill/>
                <a:ln w="1588">
                  <a:solidFill>
                    <a:srgbClr val="353535"/>
                  </a:solidFill>
                  <a:round/>
                  <a:headEnd/>
                  <a:tailEnd/>
                </a:ln>
              </p:spPr>
              <p:txBody>
                <a:bodyPr>
                  <a:prstTxWarp prst="textNoShape">
                    <a:avLst/>
                  </a:prstTxWarp>
                </a:bodyPr>
                <a:lstStyle/>
                <a:p>
                  <a:pPr algn="ctr"/>
                  <a:endParaRPr lang="en-US" sz="1800"/>
                </a:p>
              </p:txBody>
            </p:sp>
            <p:sp>
              <p:nvSpPr>
                <p:cNvPr id="260187" name="Freeform 45"/>
                <p:cNvSpPr>
                  <a:spLocks noChangeAspect="1"/>
                </p:cNvSpPr>
                <p:nvPr/>
              </p:nvSpPr>
              <p:spPr bwMode="auto">
                <a:xfrm>
                  <a:off x="443" y="3066"/>
                  <a:ext cx="23" cy="7"/>
                </a:xfrm>
                <a:custGeom>
                  <a:avLst/>
                  <a:gdLst>
                    <a:gd fmla="*/ 19 w 275" name="T0"/>
                    <a:gd fmla="*/ 7 h 85" name="T1"/>
                    <a:gd fmla="*/ 0 w 275" name="T2"/>
                    <a:gd fmla="*/ 1 h 85" name="T3"/>
                    <a:gd fmla="*/ 5 w 275" name="T4"/>
                    <a:gd fmla="*/ 0 h 85" name="T5"/>
                    <a:gd fmla="*/ 23 w 275" name="T6"/>
                    <a:gd fmla="*/ 5 h 85" name="T7"/>
                    <a:gd fmla="*/ 19 w 275" name="T8"/>
                    <a:gd fmla="*/ 7 h 85" name="T9"/>
                    <a:gd fmla="*/ 0 60000 65536" name="T10"/>
                    <a:gd fmla="*/ 0 60000 65536" name="T11"/>
                    <a:gd fmla="*/ 0 60000 65536" name="T12"/>
                    <a:gd fmla="*/ 0 60000 65536" name="T13"/>
                    <a:gd fmla="*/ 0 60000 65536" name="T14"/>
                    <a:gd fmla="*/ 0 w 275" name="T15"/>
                    <a:gd fmla="*/ 0 h 85" name="T16"/>
                    <a:gd fmla="*/ 275 w 275" name="T17"/>
                    <a:gd fmla="*/ 85 h 85" name="T18"/>
                  </a:gdLst>
                  <a:ahLst/>
                  <a:cxnLst>
                    <a:cxn ang="T10">
                      <a:pos x="T0" y="T1"/>
                    </a:cxn>
                    <a:cxn ang="T11">
                      <a:pos x="T2" y="T3"/>
                    </a:cxn>
                    <a:cxn ang="T12">
                      <a:pos x="T4" y="T5"/>
                    </a:cxn>
                    <a:cxn ang="T13">
                      <a:pos x="T6" y="T7"/>
                    </a:cxn>
                    <a:cxn ang="T14">
                      <a:pos x="T8" y="T9"/>
                    </a:cxn>
                  </a:cxnLst>
                  <a:rect b="T18" l="T15" r="T17" t="T16"/>
                  <a:pathLst>
                    <a:path h="85" w="275">
                      <a:moveTo>
                        <a:pt x="231" y="85"/>
                      </a:moveTo>
                      <a:lnTo>
                        <a:pt x="0" y="12"/>
                      </a:lnTo>
                      <a:lnTo>
                        <a:pt x="56" y="0"/>
                      </a:lnTo>
                      <a:lnTo>
                        <a:pt x="275" y="65"/>
                      </a:lnTo>
                      <a:lnTo>
                        <a:pt x="231" y="85"/>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188" name="Freeform 46"/>
                <p:cNvSpPr>
                  <a:spLocks noChangeAspect="1"/>
                </p:cNvSpPr>
                <p:nvPr/>
              </p:nvSpPr>
              <p:spPr bwMode="auto">
                <a:xfrm>
                  <a:off x="443" y="3066"/>
                  <a:ext cx="23" cy="7"/>
                </a:xfrm>
                <a:custGeom>
                  <a:avLst/>
                  <a:gdLst>
                    <a:gd fmla="*/ 19 w 275" name="T0"/>
                    <a:gd fmla="*/ 7 h 85" name="T1"/>
                    <a:gd fmla="*/ 0 w 275" name="T2"/>
                    <a:gd fmla="*/ 1 h 85" name="T3"/>
                    <a:gd fmla="*/ 5 w 275" name="T4"/>
                    <a:gd fmla="*/ 0 h 85" name="T5"/>
                    <a:gd fmla="*/ 23 w 275" name="T6"/>
                    <a:gd fmla="*/ 5 h 85" name="T7"/>
                    <a:gd fmla="*/ 19 w 275" name="T8"/>
                    <a:gd fmla="*/ 7 h 85" name="T9"/>
                    <a:gd fmla="*/ 0 60000 65536" name="T10"/>
                    <a:gd fmla="*/ 0 60000 65536" name="T11"/>
                    <a:gd fmla="*/ 0 60000 65536" name="T12"/>
                    <a:gd fmla="*/ 0 60000 65536" name="T13"/>
                    <a:gd fmla="*/ 0 60000 65536" name="T14"/>
                    <a:gd fmla="*/ 0 w 275" name="T15"/>
                    <a:gd fmla="*/ 0 h 85" name="T16"/>
                    <a:gd fmla="*/ 275 w 275" name="T17"/>
                    <a:gd fmla="*/ 85 h 85" name="T18"/>
                  </a:gdLst>
                  <a:ahLst/>
                  <a:cxnLst>
                    <a:cxn ang="T10">
                      <a:pos x="T0" y="T1"/>
                    </a:cxn>
                    <a:cxn ang="T11">
                      <a:pos x="T2" y="T3"/>
                    </a:cxn>
                    <a:cxn ang="T12">
                      <a:pos x="T4" y="T5"/>
                    </a:cxn>
                    <a:cxn ang="T13">
                      <a:pos x="T6" y="T7"/>
                    </a:cxn>
                    <a:cxn ang="T14">
                      <a:pos x="T8" y="T9"/>
                    </a:cxn>
                  </a:cxnLst>
                  <a:rect b="T18" l="T15" r="T17" t="T16"/>
                  <a:pathLst>
                    <a:path h="85" w="275">
                      <a:moveTo>
                        <a:pt x="231" y="85"/>
                      </a:moveTo>
                      <a:lnTo>
                        <a:pt x="0" y="12"/>
                      </a:lnTo>
                      <a:lnTo>
                        <a:pt x="56" y="0"/>
                      </a:lnTo>
                      <a:lnTo>
                        <a:pt x="275" y="65"/>
                      </a:lnTo>
                      <a:lnTo>
                        <a:pt x="231" y="85"/>
                      </a:lnTo>
                    </a:path>
                  </a:pathLst>
                </a:custGeom>
                <a:noFill/>
                <a:ln w="1588">
                  <a:solidFill>
                    <a:srgbClr val="353535"/>
                  </a:solidFill>
                  <a:round/>
                  <a:headEnd/>
                  <a:tailEnd/>
                </a:ln>
              </p:spPr>
              <p:txBody>
                <a:bodyPr>
                  <a:prstTxWarp prst="textNoShape">
                    <a:avLst/>
                  </a:prstTxWarp>
                </a:bodyPr>
                <a:lstStyle/>
                <a:p>
                  <a:pPr algn="ctr"/>
                  <a:endParaRPr lang="en-US" sz="1800"/>
                </a:p>
              </p:txBody>
            </p:sp>
            <p:sp>
              <p:nvSpPr>
                <p:cNvPr id="260189" name="Freeform 47"/>
                <p:cNvSpPr>
                  <a:spLocks noChangeAspect="1"/>
                </p:cNvSpPr>
                <p:nvPr/>
              </p:nvSpPr>
              <p:spPr bwMode="auto">
                <a:xfrm>
                  <a:off x="392" y="3089"/>
                  <a:ext cx="88" cy="24"/>
                </a:xfrm>
                <a:custGeom>
                  <a:avLst/>
                  <a:gdLst>
                    <a:gd fmla="*/ 88 w 1047" name="T0"/>
                    <a:gd fmla="*/ 0 h 316" name="T1"/>
                    <a:gd fmla="*/ 37 w 1047" name="T2"/>
                    <a:gd fmla="*/ 23 h 316" name="T3"/>
                    <a:gd fmla="*/ 36 w 1047" name="T4"/>
                    <a:gd fmla="*/ 24 h 316" name="T5"/>
                    <a:gd fmla="*/ 34 w 1047" name="T6"/>
                    <a:gd fmla="*/ 24 h 316" name="T7"/>
                    <a:gd fmla="*/ 32 w 1047" name="T8"/>
                    <a:gd fmla="*/ 24 h 316" name="T9"/>
                    <a:gd fmla="*/ 30 w 1047" name="T10"/>
                    <a:gd fmla="*/ 24 h 316" name="T11"/>
                    <a:gd fmla="*/ 29 w 1047" name="T12"/>
                    <a:gd fmla="*/ 24 h 316" name="T13"/>
                    <a:gd fmla="*/ 2 w 1047" name="T14"/>
                    <a:gd fmla="*/ 16 h 316" name="T15"/>
                    <a:gd fmla="*/ 1 w 1047" name="T16"/>
                    <a:gd fmla="*/ 16 h 316" name="T17"/>
                    <a:gd fmla="*/ 1 w 1047" name="T18"/>
                    <a:gd fmla="*/ 14 h 316" name="T19"/>
                    <a:gd fmla="*/ 0 w 1047" name="T20"/>
                    <a:gd fmla="*/ 13 h 316" name="T21"/>
                    <a:gd fmla="*/ 0 w 1047" name="T22"/>
                    <a:gd fmla="*/ 12 h 316" name="T23"/>
                    <a:gd fmla="*/ 0 60000 65536" name="T24"/>
                    <a:gd fmla="*/ 0 60000 65536"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w 1047" name="T36"/>
                    <a:gd fmla="*/ 0 h 316" name="T37"/>
                    <a:gd fmla="*/ 1047 w 1047" name="T38"/>
                    <a:gd fmla="*/ 316 h 316" name="T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b="T39" l="T36" r="T38" t="T37"/>
                  <a:pathLst>
                    <a:path h="316" w="1047">
                      <a:moveTo>
                        <a:pt x="1047" y="0"/>
                      </a:moveTo>
                      <a:lnTo>
                        <a:pt x="440" y="304"/>
                      </a:lnTo>
                      <a:lnTo>
                        <a:pt x="424" y="310"/>
                      </a:lnTo>
                      <a:lnTo>
                        <a:pt x="402" y="313"/>
                      </a:lnTo>
                      <a:lnTo>
                        <a:pt x="382" y="316"/>
                      </a:lnTo>
                      <a:lnTo>
                        <a:pt x="361" y="313"/>
                      </a:lnTo>
                      <a:lnTo>
                        <a:pt x="344" y="313"/>
                      </a:lnTo>
                      <a:lnTo>
                        <a:pt x="22" y="208"/>
                      </a:lnTo>
                      <a:lnTo>
                        <a:pt x="14" y="205"/>
                      </a:lnTo>
                      <a:lnTo>
                        <a:pt x="6" y="186"/>
                      </a:lnTo>
                      <a:lnTo>
                        <a:pt x="0" y="166"/>
                      </a:lnTo>
                      <a:lnTo>
                        <a:pt x="0" y="155"/>
                      </a:lnTo>
                    </a:path>
                  </a:pathLst>
                </a:custGeom>
                <a:noFill/>
                <a:ln w="3175">
                  <a:solidFill>
                    <a:srgbClr val="353535"/>
                  </a:solidFill>
                  <a:round/>
                  <a:headEnd/>
                  <a:tailEnd/>
                </a:ln>
              </p:spPr>
              <p:txBody>
                <a:bodyPr>
                  <a:prstTxWarp prst="textNoShape">
                    <a:avLst/>
                  </a:prstTxWarp>
                </a:bodyPr>
                <a:lstStyle/>
                <a:p>
                  <a:pPr algn="ctr"/>
                  <a:endParaRPr lang="en-US" sz="1800"/>
                </a:p>
              </p:txBody>
            </p:sp>
            <p:sp>
              <p:nvSpPr>
                <p:cNvPr id="260190" name="Rectangle 48"/>
                <p:cNvSpPr>
                  <a:spLocks noChangeArrowheads="1" noChangeAspect="1"/>
                </p:cNvSpPr>
                <p:nvPr/>
              </p:nvSpPr>
              <p:spPr bwMode="auto">
                <a:xfrm>
                  <a:off x="557" y="3036"/>
                  <a:ext cx="327" cy="33"/>
                </a:xfrm>
                <a:prstGeom prst="rect">
                  <a:avLst/>
                </a:prstGeom>
                <a:solidFill>
                  <a:srgbClr val="816B5D"/>
                </a:solidFill>
                <a:ln w="9525">
                  <a:noFill/>
                  <a:miter lim="800000"/>
                  <a:headEnd/>
                  <a:tailEnd/>
                </a:ln>
              </p:spPr>
              <p:txBody>
                <a:bodyPr>
                  <a:prstTxWarp prst="textNoShape">
                    <a:avLst/>
                  </a:prstTxWarp>
                </a:bodyPr>
                <a:lstStyle/>
                <a:p>
                  <a:pPr algn="ctr"/>
                  <a:endParaRPr lang="en-US" sz="1800"/>
                </a:p>
              </p:txBody>
            </p:sp>
            <p:sp>
              <p:nvSpPr>
                <p:cNvPr id="260191" name="Rectangle 49"/>
                <p:cNvSpPr>
                  <a:spLocks noChangeArrowheads="1" noChangeAspect="1"/>
                </p:cNvSpPr>
                <p:nvPr/>
              </p:nvSpPr>
              <p:spPr bwMode="auto">
                <a:xfrm>
                  <a:off x="559"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2" name="Rectangle 50"/>
                <p:cNvSpPr>
                  <a:spLocks noChangeArrowheads="1" noChangeAspect="1"/>
                </p:cNvSpPr>
                <p:nvPr/>
              </p:nvSpPr>
              <p:spPr bwMode="auto">
                <a:xfrm>
                  <a:off x="566"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3" name="Rectangle 51"/>
                <p:cNvSpPr>
                  <a:spLocks noChangeArrowheads="1" noChangeAspect="1"/>
                </p:cNvSpPr>
                <p:nvPr/>
              </p:nvSpPr>
              <p:spPr bwMode="auto">
                <a:xfrm>
                  <a:off x="572"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4" name="Rectangle 52"/>
                <p:cNvSpPr>
                  <a:spLocks noChangeArrowheads="1" noChangeAspect="1"/>
                </p:cNvSpPr>
                <p:nvPr/>
              </p:nvSpPr>
              <p:spPr bwMode="auto">
                <a:xfrm>
                  <a:off x="579"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5" name="Rectangle 53"/>
                <p:cNvSpPr>
                  <a:spLocks noChangeArrowheads="1" noChangeAspect="1"/>
                </p:cNvSpPr>
                <p:nvPr/>
              </p:nvSpPr>
              <p:spPr bwMode="auto">
                <a:xfrm>
                  <a:off x="585"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6" name="Rectangle 54"/>
                <p:cNvSpPr>
                  <a:spLocks noChangeArrowheads="1" noChangeAspect="1"/>
                </p:cNvSpPr>
                <p:nvPr/>
              </p:nvSpPr>
              <p:spPr bwMode="auto">
                <a:xfrm>
                  <a:off x="592"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7" name="Rectangle 55"/>
                <p:cNvSpPr>
                  <a:spLocks noChangeArrowheads="1" noChangeAspect="1"/>
                </p:cNvSpPr>
                <p:nvPr/>
              </p:nvSpPr>
              <p:spPr bwMode="auto">
                <a:xfrm>
                  <a:off x="598"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8" name="Rectangle 56"/>
                <p:cNvSpPr>
                  <a:spLocks noChangeArrowheads="1" noChangeAspect="1"/>
                </p:cNvSpPr>
                <p:nvPr/>
              </p:nvSpPr>
              <p:spPr bwMode="auto">
                <a:xfrm>
                  <a:off x="605"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199" name="Rectangle 57"/>
                <p:cNvSpPr>
                  <a:spLocks noChangeArrowheads="1" noChangeAspect="1"/>
                </p:cNvSpPr>
                <p:nvPr/>
              </p:nvSpPr>
              <p:spPr bwMode="auto">
                <a:xfrm>
                  <a:off x="611"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0" name="Rectangle 58"/>
                <p:cNvSpPr>
                  <a:spLocks noChangeArrowheads="1" noChangeAspect="1"/>
                </p:cNvSpPr>
                <p:nvPr/>
              </p:nvSpPr>
              <p:spPr bwMode="auto">
                <a:xfrm>
                  <a:off x="618"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1" name="Rectangle 59"/>
                <p:cNvSpPr>
                  <a:spLocks noChangeArrowheads="1" noChangeAspect="1"/>
                </p:cNvSpPr>
                <p:nvPr/>
              </p:nvSpPr>
              <p:spPr bwMode="auto">
                <a:xfrm>
                  <a:off x="624"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2" name="Rectangle 60"/>
                <p:cNvSpPr>
                  <a:spLocks noChangeArrowheads="1" noChangeAspect="1"/>
                </p:cNvSpPr>
                <p:nvPr/>
              </p:nvSpPr>
              <p:spPr bwMode="auto">
                <a:xfrm>
                  <a:off x="631"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3" name="Rectangle 61"/>
                <p:cNvSpPr>
                  <a:spLocks noChangeArrowheads="1" noChangeAspect="1"/>
                </p:cNvSpPr>
                <p:nvPr/>
              </p:nvSpPr>
              <p:spPr bwMode="auto">
                <a:xfrm>
                  <a:off x="637"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4" name="Rectangle 62"/>
                <p:cNvSpPr>
                  <a:spLocks noChangeArrowheads="1" noChangeAspect="1"/>
                </p:cNvSpPr>
                <p:nvPr/>
              </p:nvSpPr>
              <p:spPr bwMode="auto">
                <a:xfrm>
                  <a:off x="644"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5" name="Rectangle 63"/>
                <p:cNvSpPr>
                  <a:spLocks noChangeArrowheads="1" noChangeAspect="1"/>
                </p:cNvSpPr>
                <p:nvPr/>
              </p:nvSpPr>
              <p:spPr bwMode="auto">
                <a:xfrm>
                  <a:off x="650"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6" name="Rectangle 64"/>
                <p:cNvSpPr>
                  <a:spLocks noChangeArrowheads="1" noChangeAspect="1"/>
                </p:cNvSpPr>
                <p:nvPr/>
              </p:nvSpPr>
              <p:spPr bwMode="auto">
                <a:xfrm>
                  <a:off x="656"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7" name="Rectangle 65"/>
                <p:cNvSpPr>
                  <a:spLocks noChangeArrowheads="1" noChangeAspect="1"/>
                </p:cNvSpPr>
                <p:nvPr/>
              </p:nvSpPr>
              <p:spPr bwMode="auto">
                <a:xfrm>
                  <a:off x="663"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8" name="Rectangle 66"/>
                <p:cNvSpPr>
                  <a:spLocks noChangeArrowheads="1" noChangeAspect="1"/>
                </p:cNvSpPr>
                <p:nvPr/>
              </p:nvSpPr>
              <p:spPr bwMode="auto">
                <a:xfrm>
                  <a:off x="669"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09" name="Rectangle 67"/>
                <p:cNvSpPr>
                  <a:spLocks noChangeArrowheads="1" noChangeAspect="1"/>
                </p:cNvSpPr>
                <p:nvPr/>
              </p:nvSpPr>
              <p:spPr bwMode="auto">
                <a:xfrm>
                  <a:off x="676"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0" name="Rectangle 68"/>
                <p:cNvSpPr>
                  <a:spLocks noChangeArrowheads="1" noChangeAspect="1"/>
                </p:cNvSpPr>
                <p:nvPr/>
              </p:nvSpPr>
              <p:spPr bwMode="auto">
                <a:xfrm>
                  <a:off x="682"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1" name="Rectangle 69"/>
                <p:cNvSpPr>
                  <a:spLocks noChangeArrowheads="1" noChangeAspect="1"/>
                </p:cNvSpPr>
                <p:nvPr/>
              </p:nvSpPr>
              <p:spPr bwMode="auto">
                <a:xfrm>
                  <a:off x="689"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2" name="Rectangle 70"/>
                <p:cNvSpPr>
                  <a:spLocks noChangeArrowheads="1" noChangeAspect="1"/>
                </p:cNvSpPr>
                <p:nvPr/>
              </p:nvSpPr>
              <p:spPr bwMode="auto">
                <a:xfrm>
                  <a:off x="695"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3" name="Rectangle 71"/>
                <p:cNvSpPr>
                  <a:spLocks noChangeArrowheads="1" noChangeAspect="1"/>
                </p:cNvSpPr>
                <p:nvPr/>
              </p:nvSpPr>
              <p:spPr bwMode="auto">
                <a:xfrm>
                  <a:off x="702"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4" name="Rectangle 72"/>
                <p:cNvSpPr>
                  <a:spLocks noChangeArrowheads="1" noChangeAspect="1"/>
                </p:cNvSpPr>
                <p:nvPr/>
              </p:nvSpPr>
              <p:spPr bwMode="auto">
                <a:xfrm>
                  <a:off x="708"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5" name="Rectangle 73"/>
                <p:cNvSpPr>
                  <a:spLocks noChangeArrowheads="1" noChangeAspect="1"/>
                </p:cNvSpPr>
                <p:nvPr/>
              </p:nvSpPr>
              <p:spPr bwMode="auto">
                <a:xfrm>
                  <a:off x="715"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6" name="Rectangle 74"/>
                <p:cNvSpPr>
                  <a:spLocks noChangeArrowheads="1" noChangeAspect="1"/>
                </p:cNvSpPr>
                <p:nvPr/>
              </p:nvSpPr>
              <p:spPr bwMode="auto">
                <a:xfrm>
                  <a:off x="721"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7" name="Rectangle 75"/>
                <p:cNvSpPr>
                  <a:spLocks noChangeArrowheads="1" noChangeAspect="1"/>
                </p:cNvSpPr>
                <p:nvPr/>
              </p:nvSpPr>
              <p:spPr bwMode="auto">
                <a:xfrm>
                  <a:off x="728"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8" name="Rectangle 76"/>
                <p:cNvSpPr>
                  <a:spLocks noChangeArrowheads="1" noChangeAspect="1"/>
                </p:cNvSpPr>
                <p:nvPr/>
              </p:nvSpPr>
              <p:spPr bwMode="auto">
                <a:xfrm>
                  <a:off x="734"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19" name="Rectangle 77"/>
                <p:cNvSpPr>
                  <a:spLocks noChangeArrowheads="1" noChangeAspect="1"/>
                </p:cNvSpPr>
                <p:nvPr/>
              </p:nvSpPr>
              <p:spPr bwMode="auto">
                <a:xfrm>
                  <a:off x="741"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0" name="Rectangle 78"/>
                <p:cNvSpPr>
                  <a:spLocks noChangeArrowheads="1" noChangeAspect="1"/>
                </p:cNvSpPr>
                <p:nvPr/>
              </p:nvSpPr>
              <p:spPr bwMode="auto">
                <a:xfrm>
                  <a:off x="747"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1" name="Rectangle 79"/>
                <p:cNvSpPr>
                  <a:spLocks noChangeArrowheads="1" noChangeAspect="1"/>
                </p:cNvSpPr>
                <p:nvPr/>
              </p:nvSpPr>
              <p:spPr bwMode="auto">
                <a:xfrm>
                  <a:off x="754"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2" name="Rectangle 80"/>
                <p:cNvSpPr>
                  <a:spLocks noChangeArrowheads="1" noChangeAspect="1"/>
                </p:cNvSpPr>
                <p:nvPr/>
              </p:nvSpPr>
              <p:spPr bwMode="auto">
                <a:xfrm>
                  <a:off x="760"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3" name="Rectangle 81"/>
                <p:cNvSpPr>
                  <a:spLocks noChangeArrowheads="1" noChangeAspect="1"/>
                </p:cNvSpPr>
                <p:nvPr/>
              </p:nvSpPr>
              <p:spPr bwMode="auto">
                <a:xfrm>
                  <a:off x="767"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4" name="Rectangle 82"/>
                <p:cNvSpPr>
                  <a:spLocks noChangeArrowheads="1" noChangeAspect="1"/>
                </p:cNvSpPr>
                <p:nvPr/>
              </p:nvSpPr>
              <p:spPr bwMode="auto">
                <a:xfrm>
                  <a:off x="773"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5" name="Rectangle 83"/>
                <p:cNvSpPr>
                  <a:spLocks noChangeArrowheads="1" noChangeAspect="1"/>
                </p:cNvSpPr>
                <p:nvPr/>
              </p:nvSpPr>
              <p:spPr bwMode="auto">
                <a:xfrm>
                  <a:off x="779"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6" name="Rectangle 84"/>
                <p:cNvSpPr>
                  <a:spLocks noChangeArrowheads="1" noChangeAspect="1"/>
                </p:cNvSpPr>
                <p:nvPr/>
              </p:nvSpPr>
              <p:spPr bwMode="auto">
                <a:xfrm>
                  <a:off x="786"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7" name="Rectangle 85"/>
                <p:cNvSpPr>
                  <a:spLocks noChangeArrowheads="1" noChangeAspect="1"/>
                </p:cNvSpPr>
                <p:nvPr/>
              </p:nvSpPr>
              <p:spPr bwMode="auto">
                <a:xfrm>
                  <a:off x="792"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8" name="Rectangle 86"/>
                <p:cNvSpPr>
                  <a:spLocks noChangeArrowheads="1" noChangeAspect="1"/>
                </p:cNvSpPr>
                <p:nvPr/>
              </p:nvSpPr>
              <p:spPr bwMode="auto">
                <a:xfrm>
                  <a:off x="799"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29" name="Rectangle 87"/>
                <p:cNvSpPr>
                  <a:spLocks noChangeArrowheads="1" noChangeAspect="1"/>
                </p:cNvSpPr>
                <p:nvPr/>
              </p:nvSpPr>
              <p:spPr bwMode="auto">
                <a:xfrm>
                  <a:off x="805"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0" name="Rectangle 88"/>
                <p:cNvSpPr>
                  <a:spLocks noChangeArrowheads="1" noChangeAspect="1"/>
                </p:cNvSpPr>
                <p:nvPr/>
              </p:nvSpPr>
              <p:spPr bwMode="auto">
                <a:xfrm>
                  <a:off x="812"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1" name="Rectangle 89"/>
                <p:cNvSpPr>
                  <a:spLocks noChangeArrowheads="1" noChangeAspect="1"/>
                </p:cNvSpPr>
                <p:nvPr/>
              </p:nvSpPr>
              <p:spPr bwMode="auto">
                <a:xfrm>
                  <a:off x="818"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2" name="Rectangle 90"/>
                <p:cNvSpPr>
                  <a:spLocks noChangeArrowheads="1" noChangeAspect="1"/>
                </p:cNvSpPr>
                <p:nvPr/>
              </p:nvSpPr>
              <p:spPr bwMode="auto">
                <a:xfrm>
                  <a:off x="825"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3" name="Rectangle 91"/>
                <p:cNvSpPr>
                  <a:spLocks noChangeArrowheads="1" noChangeAspect="1"/>
                </p:cNvSpPr>
                <p:nvPr/>
              </p:nvSpPr>
              <p:spPr bwMode="auto">
                <a:xfrm>
                  <a:off x="831"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4" name="Rectangle 92"/>
                <p:cNvSpPr>
                  <a:spLocks noChangeArrowheads="1" noChangeAspect="1"/>
                </p:cNvSpPr>
                <p:nvPr/>
              </p:nvSpPr>
              <p:spPr bwMode="auto">
                <a:xfrm>
                  <a:off x="838"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5" name="Rectangle 93"/>
                <p:cNvSpPr>
                  <a:spLocks noChangeArrowheads="1" noChangeAspect="1"/>
                </p:cNvSpPr>
                <p:nvPr/>
              </p:nvSpPr>
              <p:spPr bwMode="auto">
                <a:xfrm>
                  <a:off x="844"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6" name="Rectangle 94"/>
                <p:cNvSpPr>
                  <a:spLocks noChangeArrowheads="1" noChangeAspect="1"/>
                </p:cNvSpPr>
                <p:nvPr/>
              </p:nvSpPr>
              <p:spPr bwMode="auto">
                <a:xfrm>
                  <a:off x="851"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7" name="Rectangle 95"/>
                <p:cNvSpPr>
                  <a:spLocks noChangeArrowheads="1" noChangeAspect="1"/>
                </p:cNvSpPr>
                <p:nvPr/>
              </p:nvSpPr>
              <p:spPr bwMode="auto">
                <a:xfrm>
                  <a:off x="857"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8" name="Rectangle 96"/>
                <p:cNvSpPr>
                  <a:spLocks noChangeArrowheads="1" noChangeAspect="1"/>
                </p:cNvSpPr>
                <p:nvPr/>
              </p:nvSpPr>
              <p:spPr bwMode="auto">
                <a:xfrm>
                  <a:off x="864"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39" name="Rectangle 97"/>
                <p:cNvSpPr>
                  <a:spLocks noChangeArrowheads="1" noChangeAspect="1"/>
                </p:cNvSpPr>
                <p:nvPr/>
              </p:nvSpPr>
              <p:spPr bwMode="auto">
                <a:xfrm>
                  <a:off x="870" y="3036"/>
                  <a:ext cx="4"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40" name="Rectangle 98"/>
                <p:cNvSpPr>
                  <a:spLocks noChangeArrowheads="1" noChangeAspect="1"/>
                </p:cNvSpPr>
                <p:nvPr/>
              </p:nvSpPr>
              <p:spPr bwMode="auto">
                <a:xfrm>
                  <a:off x="877" y="3036"/>
                  <a:ext cx="3" cy="3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41" name="Rectangle 99"/>
                <p:cNvSpPr>
                  <a:spLocks noChangeArrowheads="1" noChangeAspect="1"/>
                </p:cNvSpPr>
                <p:nvPr/>
              </p:nvSpPr>
              <p:spPr bwMode="auto">
                <a:xfrm>
                  <a:off x="557" y="2990"/>
                  <a:ext cx="327" cy="48"/>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242" name="Rectangle 100"/>
                <p:cNvSpPr>
                  <a:spLocks noChangeArrowheads="1" noChangeAspect="1"/>
                </p:cNvSpPr>
                <p:nvPr/>
              </p:nvSpPr>
              <p:spPr bwMode="auto">
                <a:xfrm>
                  <a:off x="557" y="3007"/>
                  <a:ext cx="327" cy="3"/>
                </a:xfrm>
                <a:prstGeom prst="rect">
                  <a:avLst/>
                </a:prstGeom>
                <a:solidFill>
                  <a:srgbClr val="52453D"/>
                </a:solidFill>
                <a:ln w="9525">
                  <a:noFill/>
                  <a:miter lim="800000"/>
                  <a:headEnd/>
                  <a:tailEnd/>
                </a:ln>
              </p:spPr>
              <p:txBody>
                <a:bodyPr>
                  <a:prstTxWarp prst="textNoShape">
                    <a:avLst/>
                  </a:prstTxWarp>
                </a:bodyPr>
                <a:lstStyle/>
                <a:p>
                  <a:pPr algn="ctr"/>
                  <a:endParaRPr lang="en-US" sz="1800"/>
                </a:p>
              </p:txBody>
            </p:sp>
            <p:sp>
              <p:nvSpPr>
                <p:cNvPr id="260243" name="Freeform 101"/>
                <p:cNvSpPr>
                  <a:spLocks noChangeAspect="1"/>
                </p:cNvSpPr>
                <p:nvPr/>
              </p:nvSpPr>
              <p:spPr bwMode="auto">
                <a:xfrm>
                  <a:off x="587" y="2773"/>
                  <a:ext cx="266" cy="11"/>
                </a:xfrm>
                <a:custGeom>
                  <a:avLst/>
                  <a:gdLst>
                    <a:gd fmla="*/ 193 w 3184" name="T0"/>
                    <a:gd fmla="*/ 0 h 145" name="T1"/>
                    <a:gd fmla="*/ 252 w 3184" name="T2"/>
                    <a:gd fmla="*/ 0 h 145" name="T3"/>
                    <a:gd fmla="*/ 257 w 3184" name="T4"/>
                    <a:gd fmla="*/ 0 h 145" name="T5"/>
                    <a:gd fmla="*/ 261 w 3184" name="T6"/>
                    <a:gd fmla="*/ 1 h 145" name="T7"/>
                    <a:gd fmla="*/ 263 w 3184" name="T8"/>
                    <a:gd fmla="*/ 2 h 145" name="T9"/>
                    <a:gd fmla="*/ 265 w 3184" name="T10"/>
                    <a:gd fmla="*/ 3 h 145" name="T11"/>
                    <a:gd fmla="*/ 266 w 3184" name="T12"/>
                    <a:gd fmla="*/ 4 h 145" name="T13"/>
                    <a:gd fmla="*/ 259 w 3184" name="T14"/>
                    <a:gd fmla="*/ 11 h 145" name="T15"/>
                    <a:gd fmla="*/ 193 w 3184" name="T16"/>
                    <a:gd fmla="*/ 11 h 145" name="T17"/>
                    <a:gd fmla="*/ 73 w 3184" name="T18"/>
                    <a:gd fmla="*/ 11 h 145" name="T19"/>
                    <a:gd fmla="*/ 7 w 3184" name="T20"/>
                    <a:gd fmla="*/ 11 h 145" name="T21"/>
                    <a:gd fmla="*/ 0 w 3184" name="T22"/>
                    <a:gd fmla="*/ 4 h 145" name="T23"/>
                    <a:gd fmla="*/ 0 w 3184" name="T24"/>
                    <a:gd fmla="*/ 3 h 145" name="T25"/>
                    <a:gd fmla="*/ 3 w 3184" name="T26"/>
                    <a:gd fmla="*/ 2 h 145" name="T27"/>
                    <a:gd fmla="*/ 5 w 3184" name="T28"/>
                    <a:gd fmla="*/ 1 h 145" name="T29"/>
                    <a:gd fmla="*/ 9 w 3184" name="T30"/>
                    <a:gd fmla="*/ 0 h 145" name="T31"/>
                    <a:gd fmla="*/ 14 w 3184" name="T32"/>
                    <a:gd fmla="*/ 0 h 145" name="T33"/>
                    <a:gd fmla="*/ 73 w 3184" name="T34"/>
                    <a:gd fmla="*/ 0 h 145" name="T35"/>
                    <a:gd fmla="*/ 193 w 3184" name="T36"/>
                    <a:gd fmla="*/ 0 h 145" name="T37"/>
                    <a:gd fmla="*/ 0 60000 65536" name="T38"/>
                    <a:gd fmla="*/ 0 60000 65536" name="T39"/>
                    <a:gd fmla="*/ 0 60000 65536" name="T40"/>
                    <a:gd fmla="*/ 0 60000 65536" name="T41"/>
                    <a:gd fmla="*/ 0 60000 65536" name="T42"/>
                    <a:gd fmla="*/ 0 60000 65536" name="T43"/>
                    <a:gd fmla="*/ 0 60000 65536" name="T44"/>
                    <a:gd fmla="*/ 0 60000 65536" name="T45"/>
                    <a:gd fmla="*/ 0 60000 65536" name="T46"/>
                    <a:gd fmla="*/ 0 60000 65536" name="T47"/>
                    <a:gd fmla="*/ 0 60000 65536" name="T48"/>
                    <a:gd fmla="*/ 0 60000 65536" name="T49"/>
                    <a:gd fmla="*/ 0 60000 65536" name="T50"/>
                    <a:gd fmla="*/ 0 60000 65536" name="T51"/>
                    <a:gd fmla="*/ 0 60000 65536" name="T52"/>
                    <a:gd fmla="*/ 0 60000 65536" name="T53"/>
                    <a:gd fmla="*/ 0 60000 65536" name="T54"/>
                    <a:gd fmla="*/ 0 60000 65536" name="T55"/>
                    <a:gd fmla="*/ 0 60000 65536" name="T56"/>
                    <a:gd fmla="*/ 0 w 3184" name="T57"/>
                    <a:gd fmla="*/ 0 h 145" name="T58"/>
                    <a:gd fmla="*/ 3184 w 3184" name="T59"/>
                    <a:gd fmla="*/ 145 h 145" name="T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b="T60" l="T57" r="T59" t="T58"/>
                  <a:pathLst>
                    <a:path h="145" w="3184">
                      <a:moveTo>
                        <a:pt x="2310" y="1"/>
                      </a:moveTo>
                      <a:lnTo>
                        <a:pt x="3019" y="1"/>
                      </a:lnTo>
                      <a:lnTo>
                        <a:pt x="3078" y="0"/>
                      </a:lnTo>
                      <a:lnTo>
                        <a:pt x="3126" y="10"/>
                      </a:lnTo>
                      <a:lnTo>
                        <a:pt x="3153" y="20"/>
                      </a:lnTo>
                      <a:lnTo>
                        <a:pt x="3178" y="35"/>
                      </a:lnTo>
                      <a:lnTo>
                        <a:pt x="3184" y="48"/>
                      </a:lnTo>
                      <a:lnTo>
                        <a:pt x="3102" y="145"/>
                      </a:lnTo>
                      <a:lnTo>
                        <a:pt x="2310" y="145"/>
                      </a:lnTo>
                      <a:lnTo>
                        <a:pt x="874" y="145"/>
                      </a:lnTo>
                      <a:lnTo>
                        <a:pt x="82" y="145"/>
                      </a:lnTo>
                      <a:lnTo>
                        <a:pt x="0" y="48"/>
                      </a:lnTo>
                      <a:lnTo>
                        <a:pt x="5" y="35"/>
                      </a:lnTo>
                      <a:lnTo>
                        <a:pt x="31" y="20"/>
                      </a:lnTo>
                      <a:lnTo>
                        <a:pt x="58" y="10"/>
                      </a:lnTo>
                      <a:lnTo>
                        <a:pt x="106" y="0"/>
                      </a:lnTo>
                      <a:lnTo>
                        <a:pt x="165" y="1"/>
                      </a:lnTo>
                      <a:lnTo>
                        <a:pt x="874" y="1"/>
                      </a:lnTo>
                      <a:lnTo>
                        <a:pt x="2310" y="1"/>
                      </a:lnTo>
                      <a:close/>
                    </a:path>
                  </a:pathLst>
                </a:custGeom>
                <a:solidFill>
                  <a:srgbClr val="816B5D"/>
                </a:solidFill>
                <a:ln w="9525">
                  <a:noFill/>
                  <a:round/>
                  <a:headEnd/>
                  <a:tailEnd/>
                </a:ln>
              </p:spPr>
              <p:txBody>
                <a:bodyPr>
                  <a:prstTxWarp prst="textNoShape">
                    <a:avLst/>
                  </a:prstTxWarp>
                </a:bodyPr>
                <a:lstStyle/>
                <a:p>
                  <a:pPr algn="ctr"/>
                  <a:endParaRPr lang="en-US" sz="1800"/>
                </a:p>
              </p:txBody>
            </p:sp>
            <p:sp>
              <p:nvSpPr>
                <p:cNvPr id="260244" name="Freeform 102"/>
                <p:cNvSpPr>
                  <a:spLocks noChangeAspect="1"/>
                </p:cNvSpPr>
                <p:nvPr/>
              </p:nvSpPr>
              <p:spPr bwMode="auto">
                <a:xfrm>
                  <a:off x="594" y="2784"/>
                  <a:ext cx="252" cy="198"/>
                </a:xfrm>
                <a:custGeom>
                  <a:avLst/>
                  <a:gdLst>
                    <a:gd fmla="*/ 0 w 3021" name="T0"/>
                    <a:gd fmla="*/ 0 h 2576" name="T1"/>
                    <a:gd fmla="*/ 252 w 3021" name="T2"/>
                    <a:gd fmla="*/ 0 h 2576" name="T3"/>
                    <a:gd fmla="*/ 252 w 3021" name="T4"/>
                    <a:gd fmla="*/ 198 h 2576" name="T5"/>
                    <a:gd fmla="*/ 0 w 3021" name="T6"/>
                    <a:gd fmla="*/ 198 h 2576" name="T7"/>
                    <a:gd fmla="*/ 0 w 3021" name="T8"/>
                    <a:gd fmla="*/ 0 h 2576" name="T9"/>
                    <a:gd fmla="*/ 0 60000 65536" name="T10"/>
                    <a:gd fmla="*/ 0 60000 65536" name="T11"/>
                    <a:gd fmla="*/ 0 60000 65536" name="T12"/>
                    <a:gd fmla="*/ 0 60000 65536" name="T13"/>
                    <a:gd fmla="*/ 0 60000 65536" name="T14"/>
                    <a:gd fmla="*/ 0 w 3021" name="T15"/>
                    <a:gd fmla="*/ 0 h 2576" name="T16"/>
                    <a:gd fmla="*/ 3021 w 3021" name="T17"/>
                    <a:gd fmla="*/ 2576 h 2576" name="T18"/>
                  </a:gdLst>
                  <a:ahLst/>
                  <a:cxnLst>
                    <a:cxn ang="T10">
                      <a:pos x="T0" y="T1"/>
                    </a:cxn>
                    <a:cxn ang="T11">
                      <a:pos x="T2" y="T3"/>
                    </a:cxn>
                    <a:cxn ang="T12">
                      <a:pos x="T4" y="T5"/>
                    </a:cxn>
                    <a:cxn ang="T13">
                      <a:pos x="T6" y="T7"/>
                    </a:cxn>
                    <a:cxn ang="T14">
                      <a:pos x="T8" y="T9"/>
                    </a:cxn>
                  </a:cxnLst>
                  <a:rect b="T18" l="T15" r="T17" t="T16"/>
                  <a:pathLst>
                    <a:path h="2576" w="3021">
                      <a:moveTo>
                        <a:pt x="1" y="0"/>
                      </a:moveTo>
                      <a:lnTo>
                        <a:pt x="3021" y="0"/>
                      </a:lnTo>
                      <a:lnTo>
                        <a:pt x="3021" y="2576"/>
                      </a:lnTo>
                      <a:lnTo>
                        <a:pt x="0" y="2576"/>
                      </a:lnTo>
                      <a:lnTo>
                        <a:pt x="1" y="0"/>
                      </a:lnTo>
                      <a:close/>
                    </a:path>
                  </a:pathLst>
                </a:custGeom>
                <a:solidFill>
                  <a:srgbClr val="AE9684"/>
                </a:solidFill>
                <a:ln w="9525">
                  <a:noFill/>
                  <a:round/>
                  <a:headEnd/>
                  <a:tailEnd/>
                </a:ln>
              </p:spPr>
              <p:txBody>
                <a:bodyPr>
                  <a:prstTxWarp prst="textNoShape">
                    <a:avLst/>
                  </a:prstTxWarp>
                </a:bodyPr>
                <a:lstStyle/>
                <a:p>
                  <a:pPr algn="ctr"/>
                  <a:endParaRPr lang="en-US" sz="1800"/>
                </a:p>
              </p:txBody>
            </p:sp>
            <p:sp>
              <p:nvSpPr>
                <p:cNvPr id="260245" name="Freeform 103"/>
                <p:cNvSpPr>
                  <a:spLocks noChangeAspect="1"/>
                </p:cNvSpPr>
                <p:nvPr/>
              </p:nvSpPr>
              <p:spPr bwMode="auto">
                <a:xfrm>
                  <a:off x="614" y="2805"/>
                  <a:ext cx="212" cy="59"/>
                </a:xfrm>
                <a:custGeom>
                  <a:avLst/>
                  <a:gdLst>
                    <a:gd fmla="*/ 0 w 2538" name="T0"/>
                    <a:gd fmla="*/ 0 h 768" name="T1"/>
                    <a:gd fmla="*/ 212 w 2538" name="T2"/>
                    <a:gd fmla="*/ 0 h 768" name="T3"/>
                    <a:gd fmla="*/ 133 w 2538" name="T4"/>
                    <a:gd fmla="*/ 58 h 768" name="T5"/>
                    <a:gd fmla="*/ 79 w 2538" name="T6"/>
                    <a:gd fmla="*/ 59 h 768" name="T7"/>
                    <a:gd fmla="*/ 0 w 2538" name="T8"/>
                    <a:gd fmla="*/ 0 h 768" name="T9"/>
                    <a:gd fmla="*/ 0 60000 65536" name="T10"/>
                    <a:gd fmla="*/ 0 60000 65536" name="T11"/>
                    <a:gd fmla="*/ 0 60000 65536" name="T12"/>
                    <a:gd fmla="*/ 0 60000 65536" name="T13"/>
                    <a:gd fmla="*/ 0 60000 65536" name="T14"/>
                    <a:gd fmla="*/ 0 w 2538" name="T15"/>
                    <a:gd fmla="*/ 0 h 768" name="T16"/>
                    <a:gd fmla="*/ 2538 w 2538" name="T17"/>
                    <a:gd fmla="*/ 768 h 768" name="T18"/>
                  </a:gdLst>
                  <a:ahLst/>
                  <a:cxnLst>
                    <a:cxn ang="T10">
                      <a:pos x="T0" y="T1"/>
                    </a:cxn>
                    <a:cxn ang="T11">
                      <a:pos x="T2" y="T3"/>
                    </a:cxn>
                    <a:cxn ang="T12">
                      <a:pos x="T4" y="T5"/>
                    </a:cxn>
                    <a:cxn ang="T13">
                      <a:pos x="T6" y="T7"/>
                    </a:cxn>
                    <a:cxn ang="T14">
                      <a:pos x="T8" y="T9"/>
                    </a:cxn>
                  </a:cxnLst>
                  <a:rect b="T18" l="T15" r="T17" t="T16"/>
                  <a:pathLst>
                    <a:path h="768" w="2538">
                      <a:moveTo>
                        <a:pt x="0" y="0"/>
                      </a:moveTo>
                      <a:lnTo>
                        <a:pt x="2538" y="0"/>
                      </a:lnTo>
                      <a:lnTo>
                        <a:pt x="1590" y="758"/>
                      </a:lnTo>
                      <a:lnTo>
                        <a:pt x="947" y="768"/>
                      </a:lnTo>
                      <a:lnTo>
                        <a:pt x="0"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46" name="Freeform 104"/>
                <p:cNvSpPr>
                  <a:spLocks noChangeAspect="1"/>
                </p:cNvSpPr>
                <p:nvPr/>
              </p:nvSpPr>
              <p:spPr bwMode="auto">
                <a:xfrm>
                  <a:off x="614" y="2901"/>
                  <a:ext cx="212" cy="57"/>
                </a:xfrm>
                <a:custGeom>
                  <a:avLst/>
                  <a:gdLst>
                    <a:gd fmla="*/ 0 w 2538" name="T0"/>
                    <a:gd fmla="*/ 57 h 734" name="T1"/>
                    <a:gd fmla="*/ 212 w 2538" name="T2"/>
                    <a:gd fmla="*/ 57 h 734" name="T3"/>
                    <a:gd fmla="*/ 134 w 2538" name="T4"/>
                    <a:gd fmla="*/ 0 h 734" name="T5"/>
                    <a:gd fmla="*/ 79 w 2538" name="T6"/>
                    <a:gd fmla="*/ 0 h 734" name="T7"/>
                    <a:gd fmla="*/ 0 w 2538" name="T8"/>
                    <a:gd fmla="*/ 57 h 734" name="T9"/>
                    <a:gd fmla="*/ 0 60000 65536" name="T10"/>
                    <a:gd fmla="*/ 0 60000 65536" name="T11"/>
                    <a:gd fmla="*/ 0 60000 65536" name="T12"/>
                    <a:gd fmla="*/ 0 60000 65536" name="T13"/>
                    <a:gd fmla="*/ 0 60000 65536" name="T14"/>
                    <a:gd fmla="*/ 0 w 2538" name="T15"/>
                    <a:gd fmla="*/ 0 h 734" name="T16"/>
                    <a:gd fmla="*/ 2538 w 2538" name="T17"/>
                    <a:gd fmla="*/ 734 h 734" name="T18"/>
                  </a:gdLst>
                  <a:ahLst/>
                  <a:cxnLst>
                    <a:cxn ang="T10">
                      <a:pos x="T0" y="T1"/>
                    </a:cxn>
                    <a:cxn ang="T11">
                      <a:pos x="T2" y="T3"/>
                    </a:cxn>
                    <a:cxn ang="T12">
                      <a:pos x="T4" y="T5"/>
                    </a:cxn>
                    <a:cxn ang="T13">
                      <a:pos x="T6" y="T7"/>
                    </a:cxn>
                    <a:cxn ang="T14">
                      <a:pos x="T8" y="T9"/>
                    </a:cxn>
                  </a:cxnLst>
                  <a:rect b="T18" l="T15" r="T17" t="T16"/>
                  <a:pathLst>
                    <a:path h="734" w="2538">
                      <a:moveTo>
                        <a:pt x="0" y="734"/>
                      </a:moveTo>
                      <a:lnTo>
                        <a:pt x="2538" y="734"/>
                      </a:lnTo>
                      <a:lnTo>
                        <a:pt x="1600" y="0"/>
                      </a:lnTo>
                      <a:lnTo>
                        <a:pt x="947" y="0"/>
                      </a:lnTo>
                      <a:lnTo>
                        <a:pt x="0" y="734"/>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47" name="Freeform 105"/>
                <p:cNvSpPr>
                  <a:spLocks noChangeAspect="1"/>
                </p:cNvSpPr>
                <p:nvPr/>
              </p:nvSpPr>
              <p:spPr bwMode="auto">
                <a:xfrm>
                  <a:off x="614" y="2805"/>
                  <a:ext cx="79" cy="153"/>
                </a:xfrm>
                <a:custGeom>
                  <a:avLst/>
                  <a:gdLst>
                    <a:gd fmla="*/ 0 w 947" name="T0"/>
                    <a:gd fmla="*/ 0 h 1989" name="T1"/>
                    <a:gd fmla="*/ 79 w 947" name="T2"/>
                    <a:gd fmla="*/ 59 h 1989" name="T3"/>
                    <a:gd fmla="*/ 79 w 947" name="T4"/>
                    <a:gd fmla="*/ 97 h 1989" name="T5"/>
                    <a:gd fmla="*/ 0 w 947" name="T6"/>
                    <a:gd fmla="*/ 153 h 1989" name="T7"/>
                    <a:gd fmla="*/ 0 w 947" name="T8"/>
                    <a:gd fmla="*/ 0 h 1989" name="T9"/>
                    <a:gd fmla="*/ 0 60000 65536" name="T10"/>
                    <a:gd fmla="*/ 0 60000 65536" name="T11"/>
                    <a:gd fmla="*/ 0 60000 65536" name="T12"/>
                    <a:gd fmla="*/ 0 60000 65536" name="T13"/>
                    <a:gd fmla="*/ 0 60000 65536" name="T14"/>
                    <a:gd fmla="*/ 0 w 947" name="T15"/>
                    <a:gd fmla="*/ 0 h 1989" name="T16"/>
                    <a:gd fmla="*/ 947 w 947" name="T17"/>
                    <a:gd fmla="*/ 1989 h 1989" name="T18"/>
                  </a:gdLst>
                  <a:ahLst/>
                  <a:cxnLst>
                    <a:cxn ang="T10">
                      <a:pos x="T0" y="T1"/>
                    </a:cxn>
                    <a:cxn ang="T11">
                      <a:pos x="T2" y="T3"/>
                    </a:cxn>
                    <a:cxn ang="T12">
                      <a:pos x="T4" y="T5"/>
                    </a:cxn>
                    <a:cxn ang="T13">
                      <a:pos x="T6" y="T7"/>
                    </a:cxn>
                    <a:cxn ang="T14">
                      <a:pos x="T8" y="T9"/>
                    </a:cxn>
                  </a:cxnLst>
                  <a:rect b="T18" l="T15" r="T17" t="T16"/>
                  <a:pathLst>
                    <a:path h="1989" w="947">
                      <a:moveTo>
                        <a:pt x="0" y="0"/>
                      </a:moveTo>
                      <a:lnTo>
                        <a:pt x="947" y="768"/>
                      </a:lnTo>
                      <a:lnTo>
                        <a:pt x="947" y="1255"/>
                      </a:lnTo>
                      <a:lnTo>
                        <a:pt x="0" y="1989"/>
                      </a:lnTo>
                      <a:lnTo>
                        <a:pt x="0"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48" name="Freeform 106"/>
                <p:cNvSpPr>
                  <a:spLocks noChangeAspect="1"/>
                </p:cNvSpPr>
                <p:nvPr/>
              </p:nvSpPr>
              <p:spPr bwMode="auto">
                <a:xfrm>
                  <a:off x="747" y="2805"/>
                  <a:ext cx="79" cy="153"/>
                </a:xfrm>
                <a:custGeom>
                  <a:avLst/>
                  <a:gdLst>
                    <a:gd fmla="*/ 79 w 948" name="T0"/>
                    <a:gd fmla="*/ 0 h 1989" name="T1"/>
                    <a:gd fmla="*/ 0 w 948" name="T2"/>
                    <a:gd fmla="*/ 58 h 1989" name="T3"/>
                    <a:gd fmla="*/ 1 w 948" name="T4"/>
                    <a:gd fmla="*/ 97 h 1989" name="T5"/>
                    <a:gd fmla="*/ 79 w 948" name="T6"/>
                    <a:gd fmla="*/ 153 h 1989" name="T7"/>
                    <a:gd fmla="*/ 79 w 948" name="T8"/>
                    <a:gd fmla="*/ 0 h 1989" name="T9"/>
                    <a:gd fmla="*/ 0 60000 65536" name="T10"/>
                    <a:gd fmla="*/ 0 60000 65536" name="T11"/>
                    <a:gd fmla="*/ 0 60000 65536" name="T12"/>
                    <a:gd fmla="*/ 0 60000 65536" name="T13"/>
                    <a:gd fmla="*/ 0 60000 65536" name="T14"/>
                    <a:gd fmla="*/ 0 w 948" name="T15"/>
                    <a:gd fmla="*/ 0 h 1989" name="T16"/>
                    <a:gd fmla="*/ 948 w 948" name="T17"/>
                    <a:gd fmla="*/ 1989 h 1989" name="T18"/>
                  </a:gdLst>
                  <a:ahLst/>
                  <a:cxnLst>
                    <a:cxn ang="T10">
                      <a:pos x="T0" y="T1"/>
                    </a:cxn>
                    <a:cxn ang="T11">
                      <a:pos x="T2" y="T3"/>
                    </a:cxn>
                    <a:cxn ang="T12">
                      <a:pos x="T4" y="T5"/>
                    </a:cxn>
                    <a:cxn ang="T13">
                      <a:pos x="T6" y="T7"/>
                    </a:cxn>
                    <a:cxn ang="T14">
                      <a:pos x="T8" y="T9"/>
                    </a:cxn>
                  </a:cxnLst>
                  <a:rect b="T18" l="T15" r="T17" t="T16"/>
                  <a:pathLst>
                    <a:path h="1989" w="948">
                      <a:moveTo>
                        <a:pt x="948" y="0"/>
                      </a:moveTo>
                      <a:lnTo>
                        <a:pt x="0" y="758"/>
                      </a:lnTo>
                      <a:lnTo>
                        <a:pt x="10" y="1255"/>
                      </a:lnTo>
                      <a:lnTo>
                        <a:pt x="948" y="1989"/>
                      </a:lnTo>
                      <a:lnTo>
                        <a:pt x="948"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49" name="Freeform 107"/>
                <p:cNvSpPr>
                  <a:spLocks noChangeAspect="1"/>
                </p:cNvSpPr>
                <p:nvPr/>
              </p:nvSpPr>
              <p:spPr bwMode="auto">
                <a:xfrm>
                  <a:off x="620" y="2810"/>
                  <a:ext cx="200" cy="141"/>
                </a:xfrm>
                <a:custGeom>
                  <a:avLst/>
                  <a:gdLst>
                    <a:gd fmla="*/ 200 w 2397" name="T0"/>
                    <a:gd fmla="*/ 119 h 1833" name="T1"/>
                    <a:gd fmla="*/ 200 w 2397" name="T2"/>
                    <a:gd fmla="*/ 129 h 1833" name="T3"/>
                    <a:gd fmla="*/ 199 w 2397" name="T4"/>
                    <a:gd fmla="*/ 134 h 1833" name="T5"/>
                    <a:gd fmla="*/ 199 w 2397" name="T6"/>
                    <a:gd fmla="*/ 136 h 1833" name="T7"/>
                    <a:gd fmla="*/ 199 w 2397" name="T8"/>
                    <a:gd fmla="*/ 138 h 1833" name="T9"/>
                    <a:gd fmla="*/ 198 w 2397" name="T10"/>
                    <a:gd fmla="*/ 139 h 1833" name="T11"/>
                    <a:gd fmla="*/ 198 w 2397" name="T12"/>
                    <a:gd fmla="*/ 139 h 1833" name="T13"/>
                    <a:gd fmla="*/ 196 w 2397" name="T14"/>
                    <a:gd fmla="*/ 140 h 1833" name="T15"/>
                    <a:gd fmla="*/ 195 w 2397" name="T16"/>
                    <a:gd fmla="*/ 140 h 1833" name="T17"/>
                    <a:gd fmla="*/ 193 w 2397" name="T18"/>
                    <a:gd fmla="*/ 141 h 1833" name="T19"/>
                    <a:gd fmla="*/ 187 w 2397" name="T20"/>
                    <a:gd fmla="*/ 141 h 1833" name="T21"/>
                    <a:gd fmla="*/ 169 w 2397" name="T22"/>
                    <a:gd fmla="*/ 141 h 1833" name="T23"/>
                    <a:gd fmla="*/ 31 w 2397" name="T24"/>
                    <a:gd fmla="*/ 141 h 1833" name="T25"/>
                    <a:gd fmla="*/ 13 w 2397" name="T26"/>
                    <a:gd fmla="*/ 141 h 1833" name="T27"/>
                    <a:gd fmla="*/ 7 w 2397" name="T28"/>
                    <a:gd fmla="*/ 141 h 1833" name="T29"/>
                    <a:gd fmla="*/ 5 w 2397" name="T30"/>
                    <a:gd fmla="*/ 140 h 1833" name="T31"/>
                    <a:gd fmla="*/ 3 w 2397" name="T32"/>
                    <a:gd fmla="*/ 140 h 1833" name="T33"/>
                    <a:gd fmla="*/ 2 w 2397" name="T34"/>
                    <a:gd fmla="*/ 139 h 1833" name="T35"/>
                    <a:gd fmla="*/ 2 w 2397" name="T36"/>
                    <a:gd fmla="*/ 139 h 1833" name="T37"/>
                    <a:gd fmla="*/ 1 w 2397" name="T38"/>
                    <a:gd fmla="*/ 138 h 1833" name="T39"/>
                    <a:gd fmla="*/ 1 w 2397" name="T40"/>
                    <a:gd fmla="*/ 136 h 1833" name="T41"/>
                    <a:gd fmla="*/ 0 w 2397" name="T42"/>
                    <a:gd fmla="*/ 134 h 1833" name="T43"/>
                    <a:gd fmla="*/ 0 w 2397" name="T44"/>
                    <a:gd fmla="*/ 129 h 1833" name="T45"/>
                    <a:gd fmla="*/ 0 w 2397" name="T46"/>
                    <a:gd fmla="*/ 119 h 1833" name="T47"/>
                    <a:gd fmla="*/ 0 w 2397" name="T48"/>
                    <a:gd fmla="*/ 22 h 1833" name="T49"/>
                    <a:gd fmla="*/ 0 w 2397" name="T50"/>
                    <a:gd fmla="*/ 12 h 1833" name="T51"/>
                    <a:gd fmla="*/ 0 w 2397" name="T52"/>
                    <a:gd fmla="*/ 7 h 1833" name="T53"/>
                    <a:gd fmla="*/ 1 w 2397" name="T54"/>
                    <a:gd fmla="*/ 5 h 1833" name="T55"/>
                    <a:gd fmla="*/ 1 w 2397" name="T56"/>
                    <a:gd fmla="*/ 3 h 1833" name="T57"/>
                    <a:gd fmla="*/ 2 w 2397" name="T58"/>
                    <a:gd fmla="*/ 3 h 1833" name="T59"/>
                    <a:gd fmla="*/ 2 w 2397" name="T60"/>
                    <a:gd fmla="*/ 2 h 1833" name="T61"/>
                    <a:gd fmla="*/ 3 w 2397" name="T62"/>
                    <a:gd fmla="*/ 1 h 1833" name="T63"/>
                    <a:gd fmla="*/ 5 w 2397" name="T64"/>
                    <a:gd fmla="*/ 1 h 1833" name="T65"/>
                    <a:gd fmla="*/ 7 w 2397" name="T66"/>
                    <a:gd fmla="*/ 0 h 1833" name="T67"/>
                    <a:gd fmla="*/ 13 w 2397" name="T68"/>
                    <a:gd fmla="*/ 0 h 1833" name="T69"/>
                    <a:gd fmla="*/ 31 w 2397" name="T70"/>
                    <a:gd fmla="*/ 0 h 1833" name="T71"/>
                    <a:gd fmla="*/ 169 w 2397" name="T72"/>
                    <a:gd fmla="*/ 0 h 1833" name="T73"/>
                    <a:gd fmla="*/ 187 w 2397" name="T74"/>
                    <a:gd fmla="*/ 0 h 1833" name="T75"/>
                    <a:gd fmla="*/ 193 w 2397" name="T76"/>
                    <a:gd fmla="*/ 0 h 1833" name="T77"/>
                    <a:gd fmla="*/ 195 w 2397" name="T78"/>
                    <a:gd fmla="*/ 1 h 1833" name="T79"/>
                    <a:gd fmla="*/ 196 w 2397" name="T80"/>
                    <a:gd fmla="*/ 1 h 1833" name="T81"/>
                    <a:gd fmla="*/ 198 w 2397" name="T82"/>
                    <a:gd fmla="*/ 2 h 1833" name="T83"/>
                    <a:gd fmla="*/ 198 w 2397" name="T84"/>
                    <a:gd fmla="*/ 3 h 1833" name="T85"/>
                    <a:gd fmla="*/ 199 w 2397" name="T86"/>
                    <a:gd fmla="*/ 3 h 1833" name="T87"/>
                    <a:gd fmla="*/ 199 w 2397" name="T88"/>
                    <a:gd fmla="*/ 5 h 1833" name="T89"/>
                    <a:gd fmla="*/ 199 w 2397" name="T90"/>
                    <a:gd fmla="*/ 7 h 1833" name="T91"/>
                    <a:gd fmla="*/ 200 w 2397" name="T92"/>
                    <a:gd fmla="*/ 12 h 1833" name="T93"/>
                    <a:gd fmla="*/ 200 w 2397" name="T94"/>
                    <a:gd fmla="*/ 22 h 1833" name="T95"/>
                    <a:gd fmla="*/ 200 w 2397" name="T96"/>
                    <a:gd fmla="*/ 119 h 1833" name="T97"/>
                    <a:gd fmla="*/ 0 60000 65536" name="T98"/>
                    <a:gd fmla="*/ 0 60000 65536" name="T99"/>
                    <a:gd fmla="*/ 0 60000 65536" name="T100"/>
                    <a:gd fmla="*/ 0 60000 65536" name="T101"/>
                    <a:gd fmla="*/ 0 60000 65536" name="T102"/>
                    <a:gd fmla="*/ 0 60000 65536" name="T103"/>
                    <a:gd fmla="*/ 0 60000 65536" name="T104"/>
                    <a:gd fmla="*/ 0 60000 65536" name="T105"/>
                    <a:gd fmla="*/ 0 60000 65536" name="T106"/>
                    <a:gd fmla="*/ 0 60000 65536" name="T107"/>
                    <a:gd fmla="*/ 0 60000 65536" name="T108"/>
                    <a:gd fmla="*/ 0 60000 65536" name="T109"/>
                    <a:gd fmla="*/ 0 60000 65536" name="T110"/>
                    <a:gd fmla="*/ 0 60000 65536" name="T111"/>
                    <a:gd fmla="*/ 0 60000 65536" name="T112"/>
                    <a:gd fmla="*/ 0 60000 65536" name="T113"/>
                    <a:gd fmla="*/ 0 60000 65536" name="T114"/>
                    <a:gd fmla="*/ 0 60000 65536" name="T115"/>
                    <a:gd fmla="*/ 0 60000 65536" name="T116"/>
                    <a:gd fmla="*/ 0 60000 65536" name="T117"/>
                    <a:gd fmla="*/ 0 60000 65536" name="T118"/>
                    <a:gd fmla="*/ 0 60000 65536" name="T119"/>
                    <a:gd fmla="*/ 0 60000 65536" name="T120"/>
                    <a:gd fmla="*/ 0 60000 65536" name="T121"/>
                    <a:gd fmla="*/ 0 60000 65536" name="T122"/>
                    <a:gd fmla="*/ 0 60000 65536" name="T123"/>
                    <a:gd fmla="*/ 0 60000 65536" name="T124"/>
                    <a:gd fmla="*/ 0 60000 65536" name="T125"/>
                    <a:gd fmla="*/ 0 60000 65536" name="T126"/>
                    <a:gd fmla="*/ 0 60000 65536" name="T127"/>
                    <a:gd fmla="*/ 0 60000 65536" name="T128"/>
                    <a:gd fmla="*/ 0 60000 65536" name="T129"/>
                    <a:gd fmla="*/ 0 60000 65536" name="T130"/>
                    <a:gd fmla="*/ 0 60000 65536" name="T131"/>
                    <a:gd fmla="*/ 0 60000 65536" name="T132"/>
                    <a:gd fmla="*/ 0 60000 65536" name="T133"/>
                    <a:gd fmla="*/ 0 60000 65536" name="T134"/>
                    <a:gd fmla="*/ 0 60000 65536" name="T135"/>
                    <a:gd fmla="*/ 0 60000 65536" name="T136"/>
                    <a:gd fmla="*/ 0 60000 65536" name="T137"/>
                    <a:gd fmla="*/ 0 60000 65536" name="T138"/>
                    <a:gd fmla="*/ 0 60000 65536" name="T139"/>
                    <a:gd fmla="*/ 0 60000 65536" name="T140"/>
                    <a:gd fmla="*/ 0 60000 65536" name="T141"/>
                    <a:gd fmla="*/ 0 60000 65536" name="T142"/>
                    <a:gd fmla="*/ 0 60000 65536" name="T143"/>
                    <a:gd fmla="*/ 0 60000 65536" name="T144"/>
                    <a:gd fmla="*/ 0 60000 65536" name="T145"/>
                    <a:gd fmla="*/ 0 60000 65536" name="T146"/>
                    <a:gd fmla="*/ 0 w 2397" name="T147"/>
                    <a:gd fmla="*/ 0 h 1833" name="T148"/>
                    <a:gd fmla="*/ 2397 w 2397" name="T149"/>
                    <a:gd fmla="*/ 1833 h 1833" name="T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b="T150" l="T147" r="T149" t="T148"/>
                  <a:pathLst>
                    <a:path h="1833" w="2397">
                      <a:moveTo>
                        <a:pt x="2397" y="1547"/>
                      </a:moveTo>
                      <a:lnTo>
                        <a:pt x="2397" y="1682"/>
                      </a:lnTo>
                      <a:lnTo>
                        <a:pt x="2391" y="1738"/>
                      </a:lnTo>
                      <a:lnTo>
                        <a:pt x="2387" y="1767"/>
                      </a:lnTo>
                      <a:lnTo>
                        <a:pt x="2382" y="1788"/>
                      </a:lnTo>
                      <a:lnTo>
                        <a:pt x="2377" y="1801"/>
                      </a:lnTo>
                      <a:lnTo>
                        <a:pt x="2369" y="1810"/>
                      </a:lnTo>
                      <a:lnTo>
                        <a:pt x="2355" y="1822"/>
                      </a:lnTo>
                      <a:lnTo>
                        <a:pt x="2337" y="1826"/>
                      </a:lnTo>
                      <a:lnTo>
                        <a:pt x="2309" y="1831"/>
                      </a:lnTo>
                      <a:lnTo>
                        <a:pt x="2240" y="1833"/>
                      </a:lnTo>
                      <a:lnTo>
                        <a:pt x="2028" y="1833"/>
                      </a:lnTo>
                      <a:lnTo>
                        <a:pt x="368" y="1833"/>
                      </a:lnTo>
                      <a:lnTo>
                        <a:pt x="156" y="1833"/>
                      </a:lnTo>
                      <a:lnTo>
                        <a:pt x="87" y="1828"/>
                      </a:lnTo>
                      <a:lnTo>
                        <a:pt x="58" y="1826"/>
                      </a:lnTo>
                      <a:lnTo>
                        <a:pt x="41" y="1822"/>
                      </a:lnTo>
                      <a:lnTo>
                        <a:pt x="25" y="1810"/>
                      </a:lnTo>
                      <a:lnTo>
                        <a:pt x="18" y="1801"/>
                      </a:lnTo>
                      <a:lnTo>
                        <a:pt x="13" y="1788"/>
                      </a:lnTo>
                      <a:lnTo>
                        <a:pt x="8" y="1767"/>
                      </a:lnTo>
                      <a:lnTo>
                        <a:pt x="2" y="1738"/>
                      </a:lnTo>
                      <a:lnTo>
                        <a:pt x="0" y="1682"/>
                      </a:lnTo>
                      <a:lnTo>
                        <a:pt x="0" y="1547"/>
                      </a:lnTo>
                      <a:lnTo>
                        <a:pt x="0" y="287"/>
                      </a:lnTo>
                      <a:lnTo>
                        <a:pt x="0" y="152"/>
                      </a:lnTo>
                      <a:lnTo>
                        <a:pt x="2" y="96"/>
                      </a:lnTo>
                      <a:lnTo>
                        <a:pt x="6" y="67"/>
                      </a:lnTo>
                      <a:lnTo>
                        <a:pt x="13" y="45"/>
                      </a:lnTo>
                      <a:lnTo>
                        <a:pt x="18" y="33"/>
                      </a:lnTo>
                      <a:lnTo>
                        <a:pt x="26" y="24"/>
                      </a:lnTo>
                      <a:lnTo>
                        <a:pt x="41" y="12"/>
                      </a:lnTo>
                      <a:lnTo>
                        <a:pt x="58" y="7"/>
                      </a:lnTo>
                      <a:lnTo>
                        <a:pt x="87" y="3"/>
                      </a:lnTo>
                      <a:lnTo>
                        <a:pt x="156" y="0"/>
                      </a:lnTo>
                      <a:lnTo>
                        <a:pt x="368" y="0"/>
                      </a:lnTo>
                      <a:lnTo>
                        <a:pt x="2028" y="0"/>
                      </a:lnTo>
                      <a:lnTo>
                        <a:pt x="2240" y="0"/>
                      </a:lnTo>
                      <a:lnTo>
                        <a:pt x="2309" y="3"/>
                      </a:lnTo>
                      <a:lnTo>
                        <a:pt x="2337" y="7"/>
                      </a:lnTo>
                      <a:lnTo>
                        <a:pt x="2355" y="12"/>
                      </a:lnTo>
                      <a:lnTo>
                        <a:pt x="2369" y="22"/>
                      </a:lnTo>
                      <a:lnTo>
                        <a:pt x="2377" y="33"/>
                      </a:lnTo>
                      <a:lnTo>
                        <a:pt x="2382" y="45"/>
                      </a:lnTo>
                      <a:lnTo>
                        <a:pt x="2387" y="67"/>
                      </a:lnTo>
                      <a:lnTo>
                        <a:pt x="2391" y="96"/>
                      </a:lnTo>
                      <a:lnTo>
                        <a:pt x="2397" y="152"/>
                      </a:lnTo>
                      <a:lnTo>
                        <a:pt x="2397" y="287"/>
                      </a:lnTo>
                      <a:lnTo>
                        <a:pt x="2397" y="1547"/>
                      </a:lnTo>
                      <a:close/>
                    </a:path>
                  </a:pathLst>
                </a:custGeom>
                <a:solidFill>
                  <a:srgbClr val="000000"/>
                </a:solidFill>
                <a:ln w="9525">
                  <a:noFill/>
                  <a:round/>
                  <a:headEnd/>
                  <a:tailEnd/>
                </a:ln>
              </p:spPr>
              <p:txBody>
                <a:bodyPr>
                  <a:prstTxWarp prst="textNoShape">
                    <a:avLst/>
                  </a:prstTxWarp>
                </a:bodyPr>
                <a:lstStyle/>
                <a:p>
                  <a:pPr algn="ctr"/>
                  <a:endParaRPr lang="en-US" sz="1800"/>
                </a:p>
              </p:txBody>
            </p:sp>
            <p:sp>
              <p:nvSpPr>
                <p:cNvPr id="260250" name="Freeform 108"/>
                <p:cNvSpPr>
                  <a:spLocks noChangeAspect="1"/>
                </p:cNvSpPr>
                <p:nvPr/>
              </p:nvSpPr>
              <p:spPr bwMode="auto">
                <a:xfrm>
                  <a:off x="846" y="2777"/>
                  <a:ext cx="7" cy="212"/>
                </a:xfrm>
                <a:custGeom>
                  <a:avLst/>
                  <a:gdLst>
                    <a:gd fmla="*/ 0 w 82" name="T0"/>
                    <a:gd fmla="*/ 7 h 2762" name="T1"/>
                    <a:gd fmla="*/ 7 w 82" name="T2"/>
                    <a:gd fmla="*/ 0 h 2762" name="T3"/>
                    <a:gd fmla="*/ 7 w 82" name="T4"/>
                    <a:gd fmla="*/ 212 h 2762" name="T5"/>
                    <a:gd fmla="*/ 0 w 82" name="T6"/>
                    <a:gd fmla="*/ 205 h 2762" name="T7"/>
                    <a:gd fmla="*/ 0 w 82" name="T8"/>
                    <a:gd fmla="*/ 7 h 2762" name="T9"/>
                    <a:gd fmla="*/ 0 60000 65536" name="T10"/>
                    <a:gd fmla="*/ 0 60000 65536" name="T11"/>
                    <a:gd fmla="*/ 0 60000 65536" name="T12"/>
                    <a:gd fmla="*/ 0 60000 65536" name="T13"/>
                    <a:gd fmla="*/ 0 60000 65536" name="T14"/>
                    <a:gd fmla="*/ 0 w 82" name="T15"/>
                    <a:gd fmla="*/ 0 h 2762" name="T16"/>
                    <a:gd fmla="*/ 82 w 82" name="T17"/>
                    <a:gd fmla="*/ 2762 h 2762" name="T18"/>
                  </a:gdLst>
                  <a:ahLst/>
                  <a:cxnLst>
                    <a:cxn ang="T10">
                      <a:pos x="T0" y="T1"/>
                    </a:cxn>
                    <a:cxn ang="T11">
                      <a:pos x="T2" y="T3"/>
                    </a:cxn>
                    <a:cxn ang="T12">
                      <a:pos x="T4" y="T5"/>
                    </a:cxn>
                    <a:cxn ang="T13">
                      <a:pos x="T6" y="T7"/>
                    </a:cxn>
                    <a:cxn ang="T14">
                      <a:pos x="T8" y="T9"/>
                    </a:cxn>
                  </a:cxnLst>
                  <a:rect b="T18" l="T15" r="T17" t="T16"/>
                  <a:pathLst>
                    <a:path h="2762" w="82">
                      <a:moveTo>
                        <a:pt x="0" y="97"/>
                      </a:moveTo>
                      <a:lnTo>
                        <a:pt x="82" y="0"/>
                      </a:lnTo>
                      <a:lnTo>
                        <a:pt x="82" y="2762"/>
                      </a:lnTo>
                      <a:lnTo>
                        <a:pt x="1" y="2673"/>
                      </a:lnTo>
                      <a:lnTo>
                        <a:pt x="0" y="97"/>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51" name="Freeform 109"/>
                <p:cNvSpPr>
                  <a:spLocks noChangeAspect="1"/>
                </p:cNvSpPr>
                <p:nvPr/>
              </p:nvSpPr>
              <p:spPr bwMode="auto">
                <a:xfrm>
                  <a:off x="587" y="2777"/>
                  <a:ext cx="7" cy="212"/>
                </a:xfrm>
                <a:custGeom>
                  <a:avLst/>
                  <a:gdLst>
                    <a:gd fmla="*/ 0 w 82" name="T0"/>
                    <a:gd fmla="*/ 0 h 2762" name="T1"/>
                    <a:gd fmla="*/ 7 w 82" name="T2"/>
                    <a:gd fmla="*/ 7 h 2762" name="T3"/>
                    <a:gd fmla="*/ 7 w 82" name="T4"/>
                    <a:gd fmla="*/ 205 h 2762" name="T5"/>
                    <a:gd fmla="*/ 0 w 82" name="T6"/>
                    <a:gd fmla="*/ 212 h 2762" name="T7"/>
                    <a:gd fmla="*/ 0 w 82" name="T8"/>
                    <a:gd fmla="*/ 0 h 2762" name="T9"/>
                    <a:gd fmla="*/ 0 60000 65536" name="T10"/>
                    <a:gd fmla="*/ 0 60000 65536" name="T11"/>
                    <a:gd fmla="*/ 0 60000 65536" name="T12"/>
                    <a:gd fmla="*/ 0 60000 65536" name="T13"/>
                    <a:gd fmla="*/ 0 60000 65536" name="T14"/>
                    <a:gd fmla="*/ 0 w 82" name="T15"/>
                    <a:gd fmla="*/ 0 h 2762" name="T16"/>
                    <a:gd fmla="*/ 82 w 82" name="T17"/>
                    <a:gd fmla="*/ 2762 h 2762" name="T18"/>
                  </a:gdLst>
                  <a:ahLst/>
                  <a:cxnLst>
                    <a:cxn ang="T10">
                      <a:pos x="T0" y="T1"/>
                    </a:cxn>
                    <a:cxn ang="T11">
                      <a:pos x="T2" y="T3"/>
                    </a:cxn>
                    <a:cxn ang="T12">
                      <a:pos x="T4" y="T5"/>
                    </a:cxn>
                    <a:cxn ang="T13">
                      <a:pos x="T6" y="T7"/>
                    </a:cxn>
                    <a:cxn ang="T14">
                      <a:pos x="T8" y="T9"/>
                    </a:cxn>
                  </a:cxnLst>
                  <a:rect b="T18" l="T15" r="T17" t="T16"/>
                  <a:pathLst>
                    <a:path h="2762" w="82">
                      <a:moveTo>
                        <a:pt x="0" y="0"/>
                      </a:moveTo>
                      <a:lnTo>
                        <a:pt x="82" y="97"/>
                      </a:lnTo>
                      <a:lnTo>
                        <a:pt x="82" y="2673"/>
                      </a:lnTo>
                      <a:lnTo>
                        <a:pt x="0" y="2762"/>
                      </a:lnTo>
                      <a:lnTo>
                        <a:pt x="0" y="0"/>
                      </a:lnTo>
                      <a:close/>
                    </a:path>
                  </a:pathLst>
                </a:custGeom>
                <a:solidFill>
                  <a:srgbClr val="816B5D"/>
                </a:solidFill>
                <a:ln w="9525">
                  <a:noFill/>
                  <a:round/>
                  <a:headEnd/>
                  <a:tailEnd/>
                </a:ln>
              </p:spPr>
              <p:txBody>
                <a:bodyPr>
                  <a:prstTxWarp prst="textNoShape">
                    <a:avLst/>
                  </a:prstTxWarp>
                </a:bodyPr>
                <a:lstStyle/>
                <a:p>
                  <a:pPr algn="ctr"/>
                  <a:endParaRPr lang="en-US" sz="1800"/>
                </a:p>
              </p:txBody>
            </p:sp>
            <p:sp>
              <p:nvSpPr>
                <p:cNvPr id="260252" name="Rectangle 110"/>
                <p:cNvSpPr>
                  <a:spLocks noChangeArrowheads="1" noChangeAspect="1"/>
                </p:cNvSpPr>
                <p:nvPr/>
              </p:nvSpPr>
              <p:spPr bwMode="auto">
                <a:xfrm>
                  <a:off x="630" y="2819"/>
                  <a:ext cx="180" cy="124"/>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53" name="Freeform 111"/>
                <p:cNvSpPr>
                  <a:spLocks noChangeAspect="1"/>
                </p:cNvSpPr>
                <p:nvPr/>
              </p:nvSpPr>
              <p:spPr bwMode="auto">
                <a:xfrm>
                  <a:off x="587" y="2982"/>
                  <a:ext cx="266" cy="7"/>
                </a:xfrm>
                <a:custGeom>
                  <a:avLst/>
                  <a:gdLst>
                    <a:gd fmla="*/ 7 w 3184" name="T0"/>
                    <a:gd fmla="*/ 0 h 89" name="T1"/>
                    <a:gd fmla="*/ 259 w 3184" name="T2"/>
                    <a:gd fmla="*/ 0 h 89" name="T3"/>
                    <a:gd fmla="*/ 266 w 3184" name="T4"/>
                    <a:gd fmla="*/ 7 h 89" name="T5"/>
                    <a:gd fmla="*/ 0 w 3184" name="T6"/>
                    <a:gd fmla="*/ 7 h 89" name="T7"/>
                    <a:gd fmla="*/ 7 w 3184" name="T8"/>
                    <a:gd fmla="*/ 0 h 89" name="T9"/>
                    <a:gd fmla="*/ 0 60000 65536" name="T10"/>
                    <a:gd fmla="*/ 0 60000 65536" name="T11"/>
                    <a:gd fmla="*/ 0 60000 65536" name="T12"/>
                    <a:gd fmla="*/ 0 60000 65536" name="T13"/>
                    <a:gd fmla="*/ 0 60000 65536" name="T14"/>
                    <a:gd fmla="*/ 0 w 3184" name="T15"/>
                    <a:gd fmla="*/ 0 h 89" name="T16"/>
                    <a:gd fmla="*/ 3184 w 3184" name="T17"/>
                    <a:gd fmla="*/ 89 h 89" name="T18"/>
                  </a:gdLst>
                  <a:ahLst/>
                  <a:cxnLst>
                    <a:cxn ang="T10">
                      <a:pos x="T0" y="T1"/>
                    </a:cxn>
                    <a:cxn ang="T11">
                      <a:pos x="T2" y="T3"/>
                    </a:cxn>
                    <a:cxn ang="T12">
                      <a:pos x="T4" y="T5"/>
                    </a:cxn>
                    <a:cxn ang="T13">
                      <a:pos x="T6" y="T7"/>
                    </a:cxn>
                    <a:cxn ang="T14">
                      <a:pos x="T8" y="T9"/>
                    </a:cxn>
                  </a:cxnLst>
                  <a:rect b="T18" l="T15" r="T17" t="T16"/>
                  <a:pathLst>
                    <a:path h="89" w="3184">
                      <a:moveTo>
                        <a:pt x="82" y="0"/>
                      </a:moveTo>
                      <a:lnTo>
                        <a:pt x="3103" y="0"/>
                      </a:lnTo>
                      <a:lnTo>
                        <a:pt x="3184" y="89"/>
                      </a:lnTo>
                      <a:lnTo>
                        <a:pt x="0" y="89"/>
                      </a:lnTo>
                      <a:lnTo>
                        <a:pt x="82"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54" name="Freeform 112"/>
                <p:cNvSpPr>
                  <a:spLocks noChangeAspect="1"/>
                </p:cNvSpPr>
                <p:nvPr/>
              </p:nvSpPr>
              <p:spPr bwMode="auto">
                <a:xfrm>
                  <a:off x="568" y="3053"/>
                  <a:ext cx="307" cy="65"/>
                </a:xfrm>
                <a:custGeom>
                  <a:avLst/>
                  <a:gdLst>
                    <a:gd fmla="*/ 7 w 3682" name="T0"/>
                    <a:gd fmla="*/ 0 h 844" name="T1"/>
                    <a:gd fmla="*/ 300 w 3682" name="T2"/>
                    <a:gd fmla="*/ 0 h 844" name="T3"/>
                    <a:gd fmla="*/ 307 w 3682" name="T4"/>
                    <a:gd fmla="*/ 65 h 844" name="T5"/>
                    <a:gd fmla="*/ 0 w 3682" name="T6"/>
                    <a:gd fmla="*/ 65 h 844" name="T7"/>
                    <a:gd fmla="*/ 7 w 3682" name="T8"/>
                    <a:gd fmla="*/ 0 h 844" name="T9"/>
                    <a:gd fmla="*/ 0 60000 65536" name="T10"/>
                    <a:gd fmla="*/ 0 60000 65536" name="T11"/>
                    <a:gd fmla="*/ 0 60000 65536" name="T12"/>
                    <a:gd fmla="*/ 0 60000 65536" name="T13"/>
                    <a:gd fmla="*/ 0 60000 65536" name="T14"/>
                    <a:gd fmla="*/ 0 w 3682" name="T15"/>
                    <a:gd fmla="*/ 0 h 844" name="T16"/>
                    <a:gd fmla="*/ 3682 w 3682" name="T17"/>
                    <a:gd fmla="*/ 844 h 844" name="T18"/>
                  </a:gdLst>
                  <a:ahLst/>
                  <a:cxnLst>
                    <a:cxn ang="T10">
                      <a:pos x="T0" y="T1"/>
                    </a:cxn>
                    <a:cxn ang="T11">
                      <a:pos x="T2" y="T3"/>
                    </a:cxn>
                    <a:cxn ang="T12">
                      <a:pos x="T4" y="T5"/>
                    </a:cxn>
                    <a:cxn ang="T13">
                      <a:pos x="T6" y="T7"/>
                    </a:cxn>
                    <a:cxn ang="T14">
                      <a:pos x="T8" y="T9"/>
                    </a:cxn>
                  </a:cxnLst>
                  <a:rect b="T18" l="T15" r="T17" t="T16"/>
                  <a:pathLst>
                    <a:path h="844" w="3682">
                      <a:moveTo>
                        <a:pt x="82" y="0"/>
                      </a:moveTo>
                      <a:lnTo>
                        <a:pt x="3599" y="0"/>
                      </a:lnTo>
                      <a:lnTo>
                        <a:pt x="3682" y="844"/>
                      </a:lnTo>
                      <a:lnTo>
                        <a:pt x="0" y="844"/>
                      </a:lnTo>
                      <a:lnTo>
                        <a:pt x="82" y="0"/>
                      </a:lnTo>
                      <a:close/>
                    </a:path>
                  </a:pathLst>
                </a:custGeom>
                <a:solidFill>
                  <a:srgbClr val="AE9684"/>
                </a:solidFill>
                <a:ln w="9525">
                  <a:noFill/>
                  <a:round/>
                  <a:headEnd/>
                  <a:tailEnd/>
                </a:ln>
              </p:spPr>
              <p:txBody>
                <a:bodyPr>
                  <a:prstTxWarp prst="textNoShape">
                    <a:avLst/>
                  </a:prstTxWarp>
                </a:bodyPr>
                <a:lstStyle/>
                <a:p>
                  <a:pPr algn="ctr"/>
                  <a:endParaRPr lang="en-US" sz="1800"/>
                </a:p>
              </p:txBody>
            </p:sp>
            <p:sp>
              <p:nvSpPr>
                <p:cNvPr id="260255" name="Freeform 113"/>
                <p:cNvSpPr>
                  <a:spLocks noChangeAspect="1"/>
                </p:cNvSpPr>
                <p:nvPr/>
              </p:nvSpPr>
              <p:spPr bwMode="auto">
                <a:xfrm>
                  <a:off x="568" y="3053"/>
                  <a:ext cx="307" cy="65"/>
                </a:xfrm>
                <a:custGeom>
                  <a:avLst/>
                  <a:gdLst>
                    <a:gd fmla="*/ 7 w 3682" name="T0"/>
                    <a:gd fmla="*/ 0 h 844" name="T1"/>
                    <a:gd fmla="*/ 300 w 3682" name="T2"/>
                    <a:gd fmla="*/ 0 h 844" name="T3"/>
                    <a:gd fmla="*/ 307 w 3682" name="T4"/>
                    <a:gd fmla="*/ 65 h 844" name="T5"/>
                    <a:gd fmla="*/ 0 w 3682" name="T6"/>
                    <a:gd fmla="*/ 65 h 844" name="T7"/>
                    <a:gd fmla="*/ 7 w 3682" name="T8"/>
                    <a:gd fmla="*/ 0 h 844" name="T9"/>
                    <a:gd fmla="*/ 0 60000 65536" name="T10"/>
                    <a:gd fmla="*/ 0 60000 65536" name="T11"/>
                    <a:gd fmla="*/ 0 60000 65536" name="T12"/>
                    <a:gd fmla="*/ 0 60000 65536" name="T13"/>
                    <a:gd fmla="*/ 0 60000 65536" name="T14"/>
                    <a:gd fmla="*/ 0 w 3682" name="T15"/>
                    <a:gd fmla="*/ 0 h 844" name="T16"/>
                    <a:gd fmla="*/ 3682 w 3682" name="T17"/>
                    <a:gd fmla="*/ 844 h 844" name="T18"/>
                  </a:gdLst>
                  <a:ahLst/>
                  <a:cxnLst>
                    <a:cxn ang="T10">
                      <a:pos x="T0" y="T1"/>
                    </a:cxn>
                    <a:cxn ang="T11">
                      <a:pos x="T2" y="T3"/>
                    </a:cxn>
                    <a:cxn ang="T12">
                      <a:pos x="T4" y="T5"/>
                    </a:cxn>
                    <a:cxn ang="T13">
                      <a:pos x="T6" y="T7"/>
                    </a:cxn>
                    <a:cxn ang="T14">
                      <a:pos x="T8" y="T9"/>
                    </a:cxn>
                  </a:cxnLst>
                  <a:rect b="T18" l="T15" r="T17" t="T16"/>
                  <a:pathLst>
                    <a:path h="844" w="3682">
                      <a:moveTo>
                        <a:pt x="82" y="0"/>
                      </a:moveTo>
                      <a:lnTo>
                        <a:pt x="3599" y="0"/>
                      </a:lnTo>
                      <a:lnTo>
                        <a:pt x="3682" y="844"/>
                      </a:lnTo>
                      <a:lnTo>
                        <a:pt x="0" y="844"/>
                      </a:lnTo>
                      <a:lnTo>
                        <a:pt x="82" y="0"/>
                      </a:lnTo>
                    </a:path>
                  </a:pathLst>
                </a:custGeom>
                <a:noFill/>
                <a:ln w="3175">
                  <a:solidFill>
                    <a:srgbClr val="000000"/>
                  </a:solidFill>
                  <a:round/>
                  <a:headEnd/>
                  <a:tailEnd/>
                </a:ln>
              </p:spPr>
              <p:txBody>
                <a:bodyPr>
                  <a:prstTxWarp prst="textNoShape">
                    <a:avLst/>
                  </a:prstTxWarp>
                </a:bodyPr>
                <a:lstStyle/>
                <a:p>
                  <a:pPr algn="ctr"/>
                  <a:endParaRPr lang="en-US" sz="1800"/>
                </a:p>
              </p:txBody>
            </p:sp>
            <p:sp>
              <p:nvSpPr>
                <p:cNvPr id="260256" name="Freeform 114"/>
                <p:cNvSpPr>
                  <a:spLocks noChangeAspect="1"/>
                </p:cNvSpPr>
                <p:nvPr/>
              </p:nvSpPr>
              <p:spPr bwMode="auto">
                <a:xfrm>
                  <a:off x="578" y="3062"/>
                  <a:ext cx="220" cy="42"/>
                </a:xfrm>
                <a:custGeom>
                  <a:avLst/>
                  <a:gdLst>
                    <a:gd fmla="*/ 218 w 2638" name="T0"/>
                    <a:gd fmla="*/ 0 h 542" name="T1"/>
                    <a:gd fmla="*/ 220 w 2638" name="T2"/>
                    <a:gd fmla="*/ 42 h 542" name="T3"/>
                    <a:gd fmla="*/ 0 w 2638" name="T4"/>
                    <a:gd fmla="*/ 42 h 542" name="T5"/>
                    <a:gd fmla="*/ 5 w 2638" name="T6"/>
                    <a:gd fmla="*/ 0 h 542" name="T7"/>
                    <a:gd fmla="*/ 218 w 2638" name="T8"/>
                    <a:gd fmla="*/ 0 h 542" name="T9"/>
                    <a:gd fmla="*/ 0 60000 65536" name="T10"/>
                    <a:gd fmla="*/ 0 60000 65536" name="T11"/>
                    <a:gd fmla="*/ 0 60000 65536" name="T12"/>
                    <a:gd fmla="*/ 0 60000 65536" name="T13"/>
                    <a:gd fmla="*/ 0 60000 65536" name="T14"/>
                    <a:gd fmla="*/ 0 w 2638" name="T15"/>
                    <a:gd fmla="*/ 0 h 542" name="T16"/>
                    <a:gd fmla="*/ 2638 w 2638" name="T17"/>
                    <a:gd fmla="*/ 542 h 542" name="T18"/>
                  </a:gdLst>
                  <a:ahLst/>
                  <a:cxnLst>
                    <a:cxn ang="T10">
                      <a:pos x="T0" y="T1"/>
                    </a:cxn>
                    <a:cxn ang="T11">
                      <a:pos x="T2" y="T3"/>
                    </a:cxn>
                    <a:cxn ang="T12">
                      <a:pos x="T4" y="T5"/>
                    </a:cxn>
                    <a:cxn ang="T13">
                      <a:pos x="T6" y="T7"/>
                    </a:cxn>
                    <a:cxn ang="T14">
                      <a:pos x="T8" y="T9"/>
                    </a:cxn>
                  </a:cxnLst>
                  <a:rect b="T18" l="T15" r="T17" t="T16"/>
                  <a:pathLst>
                    <a:path h="542" w="2638">
                      <a:moveTo>
                        <a:pt x="2613" y="0"/>
                      </a:moveTo>
                      <a:lnTo>
                        <a:pt x="2638" y="542"/>
                      </a:lnTo>
                      <a:lnTo>
                        <a:pt x="0" y="542"/>
                      </a:lnTo>
                      <a:lnTo>
                        <a:pt x="63" y="0"/>
                      </a:lnTo>
                      <a:lnTo>
                        <a:pt x="2613"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57" name="Freeform 115"/>
                <p:cNvSpPr>
                  <a:spLocks noChangeAspect="1"/>
                </p:cNvSpPr>
                <p:nvPr/>
              </p:nvSpPr>
              <p:spPr bwMode="auto">
                <a:xfrm>
                  <a:off x="803" y="3062"/>
                  <a:ext cx="63" cy="42"/>
                </a:xfrm>
                <a:custGeom>
                  <a:avLst/>
                  <a:gdLst>
                    <a:gd fmla="*/ 0 w 753" name="T0"/>
                    <a:gd fmla="*/ 0 h 542" name="T1"/>
                    <a:gd fmla="*/ 58 w 753" name="T2"/>
                    <a:gd fmla="*/ 0 h 542" name="T3"/>
                    <a:gd fmla="*/ 63 w 753" name="T4"/>
                    <a:gd fmla="*/ 42 h 542" name="T5"/>
                    <a:gd fmla="*/ 2 w 753" name="T6"/>
                    <a:gd fmla="*/ 42 h 542" name="T7"/>
                    <a:gd fmla="*/ 0 w 753" name="T8"/>
                    <a:gd fmla="*/ 0 h 542" name="T9"/>
                    <a:gd fmla="*/ 0 60000 65536" name="T10"/>
                    <a:gd fmla="*/ 0 60000 65536" name="T11"/>
                    <a:gd fmla="*/ 0 60000 65536" name="T12"/>
                    <a:gd fmla="*/ 0 60000 65536" name="T13"/>
                    <a:gd fmla="*/ 0 60000 65536" name="T14"/>
                    <a:gd fmla="*/ 0 w 753" name="T15"/>
                    <a:gd fmla="*/ 0 h 542" name="T16"/>
                    <a:gd fmla="*/ 753 w 753" name="T17"/>
                    <a:gd fmla="*/ 542 h 542" name="T18"/>
                  </a:gdLst>
                  <a:ahLst/>
                  <a:cxnLst>
                    <a:cxn ang="T10">
                      <a:pos x="T0" y="T1"/>
                    </a:cxn>
                    <a:cxn ang="T11">
                      <a:pos x="T2" y="T3"/>
                    </a:cxn>
                    <a:cxn ang="T12">
                      <a:pos x="T4" y="T5"/>
                    </a:cxn>
                    <a:cxn ang="T13">
                      <a:pos x="T6" y="T7"/>
                    </a:cxn>
                    <a:cxn ang="T14">
                      <a:pos x="T8" y="T9"/>
                    </a:cxn>
                  </a:cxnLst>
                  <a:rect b="T18" l="T15" r="T17" t="T16"/>
                  <a:pathLst>
                    <a:path h="542" w="753">
                      <a:moveTo>
                        <a:pt x="0" y="0"/>
                      </a:moveTo>
                      <a:lnTo>
                        <a:pt x="698" y="0"/>
                      </a:lnTo>
                      <a:lnTo>
                        <a:pt x="753" y="542"/>
                      </a:lnTo>
                      <a:lnTo>
                        <a:pt x="27" y="542"/>
                      </a:lnTo>
                      <a:lnTo>
                        <a:pt x="0" y="0"/>
                      </a:lnTo>
                      <a:close/>
                    </a:path>
                  </a:pathLst>
                </a:custGeom>
                <a:solidFill>
                  <a:srgbClr val="52453D"/>
                </a:solidFill>
                <a:ln w="9525">
                  <a:noFill/>
                  <a:round/>
                  <a:headEnd/>
                  <a:tailEnd/>
                </a:ln>
              </p:spPr>
              <p:txBody>
                <a:bodyPr>
                  <a:prstTxWarp prst="textNoShape">
                    <a:avLst/>
                  </a:prstTxWarp>
                </a:bodyPr>
                <a:lstStyle/>
                <a:p>
                  <a:pPr algn="ctr"/>
                  <a:endParaRPr lang="en-US" sz="1800"/>
                </a:p>
              </p:txBody>
            </p:sp>
            <p:sp>
              <p:nvSpPr>
                <p:cNvPr id="260258" name="Rectangle 116"/>
                <p:cNvSpPr>
                  <a:spLocks noChangeArrowheads="1" noChangeAspect="1"/>
                </p:cNvSpPr>
                <p:nvPr/>
              </p:nvSpPr>
              <p:spPr bwMode="auto">
                <a:xfrm>
                  <a:off x="591"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59" name="Rectangle 117"/>
                <p:cNvSpPr>
                  <a:spLocks noChangeArrowheads="1" noChangeAspect="1"/>
                </p:cNvSpPr>
                <p:nvPr/>
              </p:nvSpPr>
              <p:spPr bwMode="auto">
                <a:xfrm>
                  <a:off x="605" y="3063"/>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0" name="Rectangle 118"/>
                <p:cNvSpPr>
                  <a:spLocks noChangeArrowheads="1" noChangeAspect="1"/>
                </p:cNvSpPr>
                <p:nvPr/>
              </p:nvSpPr>
              <p:spPr bwMode="auto">
                <a:xfrm>
                  <a:off x="620"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1" name="Rectangle 119"/>
                <p:cNvSpPr>
                  <a:spLocks noChangeArrowheads="1" noChangeAspect="1"/>
                </p:cNvSpPr>
                <p:nvPr/>
              </p:nvSpPr>
              <p:spPr bwMode="auto">
                <a:xfrm>
                  <a:off x="634"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2" name="Rectangle 120"/>
                <p:cNvSpPr>
                  <a:spLocks noChangeArrowheads="1" noChangeAspect="1"/>
                </p:cNvSpPr>
                <p:nvPr/>
              </p:nvSpPr>
              <p:spPr bwMode="auto">
                <a:xfrm>
                  <a:off x="648" y="3063"/>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3" name="Rectangle 121"/>
                <p:cNvSpPr>
                  <a:spLocks noChangeArrowheads="1" noChangeAspect="1"/>
                </p:cNvSpPr>
                <p:nvPr/>
              </p:nvSpPr>
              <p:spPr bwMode="auto">
                <a:xfrm>
                  <a:off x="663"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4" name="Rectangle 122"/>
                <p:cNvSpPr>
                  <a:spLocks noChangeArrowheads="1" noChangeAspect="1"/>
                </p:cNvSpPr>
                <p:nvPr/>
              </p:nvSpPr>
              <p:spPr bwMode="auto">
                <a:xfrm>
                  <a:off x="677"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5" name="Rectangle 123"/>
                <p:cNvSpPr>
                  <a:spLocks noChangeArrowheads="1" noChangeAspect="1"/>
                </p:cNvSpPr>
                <p:nvPr/>
              </p:nvSpPr>
              <p:spPr bwMode="auto">
                <a:xfrm>
                  <a:off x="691" y="3063"/>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6" name="Rectangle 124"/>
                <p:cNvSpPr>
                  <a:spLocks noChangeArrowheads="1" noChangeAspect="1"/>
                </p:cNvSpPr>
                <p:nvPr/>
              </p:nvSpPr>
              <p:spPr bwMode="auto">
                <a:xfrm>
                  <a:off x="706"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7" name="Rectangle 125"/>
                <p:cNvSpPr>
                  <a:spLocks noChangeArrowheads="1" noChangeAspect="1"/>
                </p:cNvSpPr>
                <p:nvPr/>
              </p:nvSpPr>
              <p:spPr bwMode="auto">
                <a:xfrm>
                  <a:off x="720"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8" name="Rectangle 126"/>
                <p:cNvSpPr>
                  <a:spLocks noChangeArrowheads="1" noChangeAspect="1"/>
                </p:cNvSpPr>
                <p:nvPr/>
              </p:nvSpPr>
              <p:spPr bwMode="auto">
                <a:xfrm>
                  <a:off x="735"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69" name="Rectangle 127"/>
                <p:cNvSpPr>
                  <a:spLocks noChangeArrowheads="1" noChangeAspect="1"/>
                </p:cNvSpPr>
                <p:nvPr/>
              </p:nvSpPr>
              <p:spPr bwMode="auto">
                <a:xfrm>
                  <a:off x="749"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0" name="Rectangle 128"/>
                <p:cNvSpPr>
                  <a:spLocks noChangeArrowheads="1" noChangeAspect="1"/>
                </p:cNvSpPr>
                <p:nvPr/>
              </p:nvSpPr>
              <p:spPr bwMode="auto">
                <a:xfrm>
                  <a:off x="763" y="3063"/>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1" name="Rectangle 129"/>
                <p:cNvSpPr>
                  <a:spLocks noChangeArrowheads="1" noChangeAspect="1"/>
                </p:cNvSpPr>
                <p:nvPr/>
              </p:nvSpPr>
              <p:spPr bwMode="auto">
                <a:xfrm>
                  <a:off x="778"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2" name="Rectangle 130"/>
                <p:cNvSpPr>
                  <a:spLocks noChangeArrowheads="1" noChangeAspect="1"/>
                </p:cNvSpPr>
                <p:nvPr/>
              </p:nvSpPr>
              <p:spPr bwMode="auto">
                <a:xfrm>
                  <a:off x="589" y="3071"/>
                  <a:ext cx="14"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3" name="Rectangle 131"/>
                <p:cNvSpPr>
                  <a:spLocks noChangeArrowheads="1" noChangeAspect="1"/>
                </p:cNvSpPr>
                <p:nvPr/>
              </p:nvSpPr>
              <p:spPr bwMode="auto">
                <a:xfrm>
                  <a:off x="586" y="3079"/>
                  <a:ext cx="2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4" name="Rectangle 132"/>
                <p:cNvSpPr>
                  <a:spLocks noChangeArrowheads="1" noChangeAspect="1"/>
                </p:cNvSpPr>
                <p:nvPr/>
              </p:nvSpPr>
              <p:spPr bwMode="auto">
                <a:xfrm>
                  <a:off x="584" y="3088"/>
                  <a:ext cx="24"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5" name="Rectangle 133"/>
                <p:cNvSpPr>
                  <a:spLocks noChangeArrowheads="1" noChangeAspect="1"/>
                </p:cNvSpPr>
                <p:nvPr/>
              </p:nvSpPr>
              <p:spPr bwMode="auto">
                <a:xfrm>
                  <a:off x="582" y="3096"/>
                  <a:ext cx="16"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6" name="Rectangle 134"/>
                <p:cNvSpPr>
                  <a:spLocks noChangeArrowheads="1" noChangeAspect="1"/>
                </p:cNvSpPr>
                <p:nvPr/>
              </p:nvSpPr>
              <p:spPr bwMode="auto">
                <a:xfrm>
                  <a:off x="602" y="3096"/>
                  <a:ext cx="26"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7" name="Rectangle 135"/>
                <p:cNvSpPr>
                  <a:spLocks noChangeArrowheads="1" noChangeAspect="1"/>
                </p:cNvSpPr>
                <p:nvPr/>
              </p:nvSpPr>
              <p:spPr bwMode="auto">
                <a:xfrm>
                  <a:off x="808" y="3096"/>
                  <a:ext cx="27"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8" name="Rectangle 136"/>
                <p:cNvSpPr>
                  <a:spLocks noChangeArrowheads="1" noChangeAspect="1"/>
                </p:cNvSpPr>
                <p:nvPr/>
              </p:nvSpPr>
              <p:spPr bwMode="auto">
                <a:xfrm>
                  <a:off x="852" y="3086"/>
                  <a:ext cx="11" cy="1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79" name="Rectangle 137"/>
                <p:cNvSpPr>
                  <a:spLocks noChangeArrowheads="1" noChangeAspect="1"/>
                </p:cNvSpPr>
                <p:nvPr/>
              </p:nvSpPr>
              <p:spPr bwMode="auto">
                <a:xfrm>
                  <a:off x="610"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0" name="Rectangle 138"/>
                <p:cNvSpPr>
                  <a:spLocks noChangeArrowheads="1" noChangeAspect="1"/>
                </p:cNvSpPr>
                <p:nvPr/>
              </p:nvSpPr>
              <p:spPr bwMode="auto">
                <a:xfrm>
                  <a:off x="624"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1" name="Rectangle 139"/>
                <p:cNvSpPr>
                  <a:spLocks noChangeArrowheads="1" noChangeAspect="1"/>
                </p:cNvSpPr>
                <p:nvPr/>
              </p:nvSpPr>
              <p:spPr bwMode="auto">
                <a:xfrm>
                  <a:off x="638" y="3071"/>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2" name="Rectangle 140"/>
                <p:cNvSpPr>
                  <a:spLocks noChangeArrowheads="1" noChangeAspect="1"/>
                </p:cNvSpPr>
                <p:nvPr/>
              </p:nvSpPr>
              <p:spPr bwMode="auto">
                <a:xfrm>
                  <a:off x="653"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3" name="Rectangle 141"/>
                <p:cNvSpPr>
                  <a:spLocks noChangeArrowheads="1" noChangeAspect="1"/>
                </p:cNvSpPr>
                <p:nvPr/>
              </p:nvSpPr>
              <p:spPr bwMode="auto">
                <a:xfrm>
                  <a:off x="667" y="3071"/>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4" name="Rectangle 142"/>
                <p:cNvSpPr>
                  <a:spLocks noChangeArrowheads="1" noChangeAspect="1"/>
                </p:cNvSpPr>
                <p:nvPr/>
              </p:nvSpPr>
              <p:spPr bwMode="auto">
                <a:xfrm>
                  <a:off x="682"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5" name="Rectangle 143"/>
                <p:cNvSpPr>
                  <a:spLocks noChangeArrowheads="1" noChangeAspect="1"/>
                </p:cNvSpPr>
                <p:nvPr/>
              </p:nvSpPr>
              <p:spPr bwMode="auto">
                <a:xfrm>
                  <a:off x="696"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6" name="Rectangle 144"/>
                <p:cNvSpPr>
                  <a:spLocks noChangeArrowheads="1" noChangeAspect="1"/>
                </p:cNvSpPr>
                <p:nvPr/>
              </p:nvSpPr>
              <p:spPr bwMode="auto">
                <a:xfrm>
                  <a:off x="710" y="3071"/>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7" name="Rectangle 145"/>
                <p:cNvSpPr>
                  <a:spLocks noChangeArrowheads="1" noChangeAspect="1"/>
                </p:cNvSpPr>
                <p:nvPr/>
              </p:nvSpPr>
              <p:spPr bwMode="auto">
                <a:xfrm>
                  <a:off x="725"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8" name="Rectangle 146"/>
                <p:cNvSpPr>
                  <a:spLocks noChangeArrowheads="1" noChangeAspect="1"/>
                </p:cNvSpPr>
                <p:nvPr/>
              </p:nvSpPr>
              <p:spPr bwMode="auto">
                <a:xfrm>
                  <a:off x="739" y="3071"/>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89" name="Rectangle 147"/>
                <p:cNvSpPr>
                  <a:spLocks noChangeArrowheads="1" noChangeAspect="1"/>
                </p:cNvSpPr>
                <p:nvPr/>
              </p:nvSpPr>
              <p:spPr bwMode="auto">
                <a:xfrm>
                  <a:off x="768"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0" name="Rectangle 148"/>
                <p:cNvSpPr>
                  <a:spLocks noChangeArrowheads="1" noChangeAspect="1"/>
                </p:cNvSpPr>
                <p:nvPr/>
              </p:nvSpPr>
              <p:spPr bwMode="auto">
                <a:xfrm>
                  <a:off x="611" y="3079"/>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1" name="Rectangle 149"/>
                <p:cNvSpPr>
                  <a:spLocks noChangeArrowheads="1" noChangeAspect="1"/>
                </p:cNvSpPr>
                <p:nvPr/>
              </p:nvSpPr>
              <p:spPr bwMode="auto">
                <a:xfrm>
                  <a:off x="626"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2" name="Rectangle 150"/>
                <p:cNvSpPr>
                  <a:spLocks noChangeArrowheads="1" noChangeAspect="1"/>
                </p:cNvSpPr>
                <p:nvPr/>
              </p:nvSpPr>
              <p:spPr bwMode="auto">
                <a:xfrm>
                  <a:off x="641"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3" name="Rectangle 151"/>
                <p:cNvSpPr>
                  <a:spLocks noChangeArrowheads="1" noChangeAspect="1"/>
                </p:cNvSpPr>
                <p:nvPr/>
              </p:nvSpPr>
              <p:spPr bwMode="auto">
                <a:xfrm>
                  <a:off x="655"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4" name="Rectangle 152"/>
                <p:cNvSpPr>
                  <a:spLocks noChangeArrowheads="1" noChangeAspect="1"/>
                </p:cNvSpPr>
                <p:nvPr/>
              </p:nvSpPr>
              <p:spPr bwMode="auto">
                <a:xfrm>
                  <a:off x="670"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5" name="Rectangle 153"/>
                <p:cNvSpPr>
                  <a:spLocks noChangeArrowheads="1" noChangeAspect="1"/>
                </p:cNvSpPr>
                <p:nvPr/>
              </p:nvSpPr>
              <p:spPr bwMode="auto">
                <a:xfrm>
                  <a:off x="684" y="3079"/>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6" name="Rectangle 154"/>
                <p:cNvSpPr>
                  <a:spLocks noChangeArrowheads="1" noChangeAspect="1"/>
                </p:cNvSpPr>
                <p:nvPr/>
              </p:nvSpPr>
              <p:spPr bwMode="auto">
                <a:xfrm>
                  <a:off x="699"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7" name="Rectangle 155"/>
                <p:cNvSpPr>
                  <a:spLocks noChangeArrowheads="1" noChangeAspect="1"/>
                </p:cNvSpPr>
                <p:nvPr/>
              </p:nvSpPr>
              <p:spPr bwMode="auto">
                <a:xfrm>
                  <a:off x="713" y="3079"/>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8" name="Rectangle 156"/>
                <p:cNvSpPr>
                  <a:spLocks noChangeArrowheads="1" noChangeAspect="1"/>
                </p:cNvSpPr>
                <p:nvPr/>
              </p:nvSpPr>
              <p:spPr bwMode="auto">
                <a:xfrm>
                  <a:off x="728"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299" name="Rectangle 157"/>
                <p:cNvSpPr>
                  <a:spLocks noChangeArrowheads="1" noChangeAspect="1"/>
                </p:cNvSpPr>
                <p:nvPr/>
              </p:nvSpPr>
              <p:spPr bwMode="auto">
                <a:xfrm>
                  <a:off x="742" y="3079"/>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0" name="Rectangle 158"/>
                <p:cNvSpPr>
                  <a:spLocks noChangeArrowheads="1" noChangeAspect="1"/>
                </p:cNvSpPr>
                <p:nvPr/>
              </p:nvSpPr>
              <p:spPr bwMode="auto">
                <a:xfrm>
                  <a:off x="757"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1" name="Rectangle 159"/>
                <p:cNvSpPr>
                  <a:spLocks noChangeArrowheads="1" noChangeAspect="1"/>
                </p:cNvSpPr>
                <p:nvPr/>
              </p:nvSpPr>
              <p:spPr bwMode="auto">
                <a:xfrm>
                  <a:off x="615"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2" name="Rectangle 160"/>
                <p:cNvSpPr>
                  <a:spLocks noChangeArrowheads="1" noChangeAspect="1"/>
                </p:cNvSpPr>
                <p:nvPr/>
              </p:nvSpPr>
              <p:spPr bwMode="auto">
                <a:xfrm>
                  <a:off x="630"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3" name="Rectangle 161"/>
                <p:cNvSpPr>
                  <a:spLocks noChangeArrowheads="1" noChangeAspect="1"/>
                </p:cNvSpPr>
                <p:nvPr/>
              </p:nvSpPr>
              <p:spPr bwMode="auto">
                <a:xfrm>
                  <a:off x="644" y="3088"/>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4" name="Rectangle 162"/>
                <p:cNvSpPr>
                  <a:spLocks noChangeArrowheads="1" noChangeAspect="1"/>
                </p:cNvSpPr>
                <p:nvPr/>
              </p:nvSpPr>
              <p:spPr bwMode="auto">
                <a:xfrm>
                  <a:off x="659"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5" name="Rectangle 163"/>
                <p:cNvSpPr>
                  <a:spLocks noChangeArrowheads="1" noChangeAspect="1"/>
                </p:cNvSpPr>
                <p:nvPr/>
              </p:nvSpPr>
              <p:spPr bwMode="auto">
                <a:xfrm>
                  <a:off x="674"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6" name="Rectangle 164"/>
                <p:cNvSpPr>
                  <a:spLocks noChangeArrowheads="1" noChangeAspect="1"/>
                </p:cNvSpPr>
                <p:nvPr/>
              </p:nvSpPr>
              <p:spPr bwMode="auto">
                <a:xfrm>
                  <a:off x="688" y="3088"/>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7" name="Rectangle 165"/>
                <p:cNvSpPr>
                  <a:spLocks noChangeArrowheads="1" noChangeAspect="1"/>
                </p:cNvSpPr>
                <p:nvPr/>
              </p:nvSpPr>
              <p:spPr bwMode="auto">
                <a:xfrm>
                  <a:off x="703"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8" name="Rectangle 166"/>
                <p:cNvSpPr>
                  <a:spLocks noChangeArrowheads="1" noChangeAspect="1"/>
                </p:cNvSpPr>
                <p:nvPr/>
              </p:nvSpPr>
              <p:spPr bwMode="auto">
                <a:xfrm>
                  <a:off x="718"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09" name="Rectangle 167"/>
                <p:cNvSpPr>
                  <a:spLocks noChangeArrowheads="1" noChangeAspect="1"/>
                </p:cNvSpPr>
                <p:nvPr/>
              </p:nvSpPr>
              <p:spPr bwMode="auto">
                <a:xfrm>
                  <a:off x="733"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0" name="Rectangle 168"/>
                <p:cNvSpPr>
                  <a:spLocks noChangeArrowheads="1" noChangeAspect="1"/>
                </p:cNvSpPr>
                <p:nvPr/>
              </p:nvSpPr>
              <p:spPr bwMode="auto">
                <a:xfrm>
                  <a:off x="747" y="3088"/>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1" name="Rectangle 169"/>
                <p:cNvSpPr>
                  <a:spLocks noChangeArrowheads="1" noChangeAspect="1"/>
                </p:cNvSpPr>
                <p:nvPr/>
              </p:nvSpPr>
              <p:spPr bwMode="auto">
                <a:xfrm>
                  <a:off x="762"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2" name="Rectangle 170"/>
                <p:cNvSpPr>
                  <a:spLocks noChangeArrowheads="1" noChangeAspect="1"/>
                </p:cNvSpPr>
                <p:nvPr/>
              </p:nvSpPr>
              <p:spPr bwMode="auto">
                <a:xfrm>
                  <a:off x="779" y="3088"/>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3" name="Rectangle 171"/>
                <p:cNvSpPr>
                  <a:spLocks noChangeArrowheads="1" noChangeAspect="1"/>
                </p:cNvSpPr>
                <p:nvPr/>
              </p:nvSpPr>
              <p:spPr bwMode="auto">
                <a:xfrm>
                  <a:off x="736" y="3096"/>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4" name="Rectangle 172"/>
                <p:cNvSpPr>
                  <a:spLocks noChangeArrowheads="1" noChangeAspect="1"/>
                </p:cNvSpPr>
                <p:nvPr/>
              </p:nvSpPr>
              <p:spPr bwMode="auto">
                <a:xfrm>
                  <a:off x="751" y="3096"/>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5" name="Rectangle 173"/>
                <p:cNvSpPr>
                  <a:spLocks noChangeArrowheads="1" noChangeAspect="1"/>
                </p:cNvSpPr>
                <p:nvPr/>
              </p:nvSpPr>
              <p:spPr bwMode="auto">
                <a:xfrm>
                  <a:off x="766" y="3096"/>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6" name="Rectangle 174"/>
                <p:cNvSpPr>
                  <a:spLocks noChangeArrowheads="1" noChangeAspect="1"/>
                </p:cNvSpPr>
                <p:nvPr/>
              </p:nvSpPr>
              <p:spPr bwMode="auto">
                <a:xfrm>
                  <a:off x="781" y="3096"/>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7" name="Rectangle 175"/>
                <p:cNvSpPr>
                  <a:spLocks noChangeArrowheads="1" noChangeAspect="1"/>
                </p:cNvSpPr>
                <p:nvPr/>
              </p:nvSpPr>
              <p:spPr bwMode="auto">
                <a:xfrm>
                  <a:off x="633" y="3096"/>
                  <a:ext cx="99"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8" name="Rectangle 176"/>
                <p:cNvSpPr>
                  <a:spLocks noChangeArrowheads="1" noChangeAspect="1"/>
                </p:cNvSpPr>
                <p:nvPr/>
              </p:nvSpPr>
              <p:spPr bwMode="auto">
                <a:xfrm>
                  <a:off x="806"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19" name="Rectangle 177"/>
                <p:cNvSpPr>
                  <a:spLocks noChangeArrowheads="1" noChangeAspect="1"/>
                </p:cNvSpPr>
                <p:nvPr/>
              </p:nvSpPr>
              <p:spPr bwMode="auto">
                <a:xfrm>
                  <a:off x="820"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0" name="Rectangle 178"/>
                <p:cNvSpPr>
                  <a:spLocks noChangeArrowheads="1" noChangeAspect="1"/>
                </p:cNvSpPr>
                <p:nvPr/>
              </p:nvSpPr>
              <p:spPr bwMode="auto">
                <a:xfrm>
                  <a:off x="834" y="3063"/>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1" name="Rectangle 179"/>
                <p:cNvSpPr>
                  <a:spLocks noChangeArrowheads="1" noChangeAspect="1"/>
                </p:cNvSpPr>
                <p:nvPr/>
              </p:nvSpPr>
              <p:spPr bwMode="auto">
                <a:xfrm>
                  <a:off x="849" y="3063"/>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2" name="Rectangle 180"/>
                <p:cNvSpPr>
                  <a:spLocks noChangeArrowheads="1" noChangeAspect="1"/>
                </p:cNvSpPr>
                <p:nvPr/>
              </p:nvSpPr>
              <p:spPr bwMode="auto">
                <a:xfrm>
                  <a:off x="850"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3" name="Rectangle 181"/>
                <p:cNvSpPr>
                  <a:spLocks noChangeArrowheads="1" noChangeAspect="1"/>
                </p:cNvSpPr>
                <p:nvPr/>
              </p:nvSpPr>
              <p:spPr bwMode="auto">
                <a:xfrm>
                  <a:off x="836"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4" name="Rectangle 182"/>
                <p:cNvSpPr>
                  <a:spLocks noChangeArrowheads="1" noChangeAspect="1"/>
                </p:cNvSpPr>
                <p:nvPr/>
              </p:nvSpPr>
              <p:spPr bwMode="auto">
                <a:xfrm>
                  <a:off x="821"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5" name="Rectangle 183"/>
                <p:cNvSpPr>
                  <a:spLocks noChangeArrowheads="1" noChangeAspect="1"/>
                </p:cNvSpPr>
                <p:nvPr/>
              </p:nvSpPr>
              <p:spPr bwMode="auto">
                <a:xfrm>
                  <a:off x="806" y="3071"/>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6" name="Rectangle 184"/>
                <p:cNvSpPr>
                  <a:spLocks noChangeArrowheads="1" noChangeAspect="1"/>
                </p:cNvSpPr>
                <p:nvPr/>
              </p:nvSpPr>
              <p:spPr bwMode="auto">
                <a:xfrm>
                  <a:off x="807"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7" name="Rectangle 185"/>
                <p:cNvSpPr>
                  <a:spLocks noChangeArrowheads="1" noChangeAspect="1"/>
                </p:cNvSpPr>
                <p:nvPr/>
              </p:nvSpPr>
              <p:spPr bwMode="auto">
                <a:xfrm>
                  <a:off x="822"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8" name="Rectangle 186"/>
                <p:cNvSpPr>
                  <a:spLocks noChangeArrowheads="1" noChangeAspect="1"/>
                </p:cNvSpPr>
                <p:nvPr/>
              </p:nvSpPr>
              <p:spPr bwMode="auto">
                <a:xfrm>
                  <a:off x="837" y="3079"/>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29" name="Rectangle 187"/>
                <p:cNvSpPr>
                  <a:spLocks noChangeArrowheads="1" noChangeAspect="1"/>
                </p:cNvSpPr>
                <p:nvPr/>
              </p:nvSpPr>
              <p:spPr bwMode="auto">
                <a:xfrm>
                  <a:off x="850" y="3079"/>
                  <a:ext cx="11"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30" name="Rectangle 188"/>
                <p:cNvSpPr>
                  <a:spLocks noChangeArrowheads="1" noChangeAspect="1"/>
                </p:cNvSpPr>
                <p:nvPr/>
              </p:nvSpPr>
              <p:spPr bwMode="auto">
                <a:xfrm>
                  <a:off x="838"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31" name="Rectangle 189"/>
                <p:cNvSpPr>
                  <a:spLocks noChangeArrowheads="1" noChangeAspect="1"/>
                </p:cNvSpPr>
                <p:nvPr/>
              </p:nvSpPr>
              <p:spPr bwMode="auto">
                <a:xfrm>
                  <a:off x="823"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32" name="Rectangle 190"/>
                <p:cNvSpPr>
                  <a:spLocks noChangeArrowheads="1" noChangeAspect="1"/>
                </p:cNvSpPr>
                <p:nvPr/>
              </p:nvSpPr>
              <p:spPr bwMode="auto">
                <a:xfrm>
                  <a:off x="808" y="3088"/>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33" name="Rectangle 191"/>
                <p:cNvSpPr>
                  <a:spLocks noChangeArrowheads="1" noChangeAspect="1"/>
                </p:cNvSpPr>
                <p:nvPr/>
              </p:nvSpPr>
              <p:spPr bwMode="auto">
                <a:xfrm>
                  <a:off x="839" y="3096"/>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34" name="Rectangle 192"/>
                <p:cNvSpPr>
                  <a:spLocks noChangeArrowheads="1" noChangeAspect="1"/>
                </p:cNvSpPr>
                <p:nvPr/>
              </p:nvSpPr>
              <p:spPr bwMode="auto">
                <a:xfrm>
                  <a:off x="808" y="3094"/>
                  <a:ext cx="26"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35" name="Rectangle 193"/>
                <p:cNvSpPr>
                  <a:spLocks noChangeArrowheads="1" noChangeAspect="1"/>
                </p:cNvSpPr>
                <p:nvPr/>
              </p:nvSpPr>
              <p:spPr bwMode="auto">
                <a:xfrm>
                  <a:off x="852" y="3084"/>
                  <a:ext cx="10" cy="1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36" name="Rectangle 194"/>
                <p:cNvSpPr>
                  <a:spLocks noChangeArrowheads="1" noChangeAspect="1"/>
                </p:cNvSpPr>
                <p:nvPr/>
              </p:nvSpPr>
              <p:spPr bwMode="auto">
                <a:xfrm>
                  <a:off x="805"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37" name="Rectangle 195"/>
                <p:cNvSpPr>
                  <a:spLocks noChangeArrowheads="1" noChangeAspect="1"/>
                </p:cNvSpPr>
                <p:nvPr/>
              </p:nvSpPr>
              <p:spPr bwMode="auto">
                <a:xfrm>
                  <a:off x="820"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38" name="Rectangle 196"/>
                <p:cNvSpPr>
                  <a:spLocks noChangeArrowheads="1" noChangeAspect="1"/>
                </p:cNvSpPr>
                <p:nvPr/>
              </p:nvSpPr>
              <p:spPr bwMode="auto">
                <a:xfrm>
                  <a:off x="834"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39" name="Rectangle 197"/>
                <p:cNvSpPr>
                  <a:spLocks noChangeArrowheads="1" noChangeAspect="1"/>
                </p:cNvSpPr>
                <p:nvPr/>
              </p:nvSpPr>
              <p:spPr bwMode="auto">
                <a:xfrm>
                  <a:off x="848"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0" name="Rectangle 198"/>
                <p:cNvSpPr>
                  <a:spLocks noChangeArrowheads="1" noChangeAspect="1"/>
                </p:cNvSpPr>
                <p:nvPr/>
              </p:nvSpPr>
              <p:spPr bwMode="auto">
                <a:xfrm>
                  <a:off x="849"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1" name="Rectangle 199"/>
                <p:cNvSpPr>
                  <a:spLocks noChangeArrowheads="1" noChangeAspect="1"/>
                </p:cNvSpPr>
                <p:nvPr/>
              </p:nvSpPr>
              <p:spPr bwMode="auto">
                <a:xfrm>
                  <a:off x="835"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2" name="Rectangle 200"/>
                <p:cNvSpPr>
                  <a:spLocks noChangeArrowheads="1" noChangeAspect="1"/>
                </p:cNvSpPr>
                <p:nvPr/>
              </p:nvSpPr>
              <p:spPr bwMode="auto">
                <a:xfrm>
                  <a:off x="821"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3" name="Rectangle 201"/>
                <p:cNvSpPr>
                  <a:spLocks noChangeArrowheads="1" noChangeAspect="1"/>
                </p:cNvSpPr>
                <p:nvPr/>
              </p:nvSpPr>
              <p:spPr bwMode="auto">
                <a:xfrm>
                  <a:off x="806"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4" name="Rectangle 202"/>
                <p:cNvSpPr>
                  <a:spLocks noChangeArrowheads="1" noChangeAspect="1"/>
                </p:cNvSpPr>
                <p:nvPr/>
              </p:nvSpPr>
              <p:spPr bwMode="auto">
                <a:xfrm>
                  <a:off x="806"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5" name="Rectangle 203"/>
                <p:cNvSpPr>
                  <a:spLocks noChangeArrowheads="1" noChangeAspect="1"/>
                </p:cNvSpPr>
                <p:nvPr/>
              </p:nvSpPr>
              <p:spPr bwMode="auto">
                <a:xfrm>
                  <a:off x="821"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6" name="Rectangle 204"/>
                <p:cNvSpPr>
                  <a:spLocks noChangeArrowheads="1" noChangeAspect="1"/>
                </p:cNvSpPr>
                <p:nvPr/>
              </p:nvSpPr>
              <p:spPr bwMode="auto">
                <a:xfrm>
                  <a:off x="836"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7" name="Rectangle 205"/>
                <p:cNvSpPr>
                  <a:spLocks noChangeArrowheads="1" noChangeAspect="1"/>
                </p:cNvSpPr>
                <p:nvPr/>
              </p:nvSpPr>
              <p:spPr bwMode="auto">
                <a:xfrm>
                  <a:off x="850"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8" name="Rectangle 206"/>
                <p:cNvSpPr>
                  <a:spLocks noChangeArrowheads="1" noChangeAspect="1"/>
                </p:cNvSpPr>
                <p:nvPr/>
              </p:nvSpPr>
              <p:spPr bwMode="auto">
                <a:xfrm>
                  <a:off x="837"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49" name="Rectangle 207"/>
                <p:cNvSpPr>
                  <a:spLocks noChangeArrowheads="1" noChangeAspect="1"/>
                </p:cNvSpPr>
                <p:nvPr/>
              </p:nvSpPr>
              <p:spPr bwMode="auto">
                <a:xfrm>
                  <a:off x="822"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0" name="Rectangle 208"/>
                <p:cNvSpPr>
                  <a:spLocks noChangeArrowheads="1" noChangeAspect="1"/>
                </p:cNvSpPr>
                <p:nvPr/>
              </p:nvSpPr>
              <p:spPr bwMode="auto">
                <a:xfrm>
                  <a:off x="807"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1" name="Rectangle 209"/>
                <p:cNvSpPr>
                  <a:spLocks noChangeArrowheads="1" noChangeAspect="1"/>
                </p:cNvSpPr>
                <p:nvPr/>
              </p:nvSpPr>
              <p:spPr bwMode="auto">
                <a:xfrm>
                  <a:off x="839" y="3094"/>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2" name="Freeform 210"/>
                <p:cNvSpPr>
                  <a:spLocks noChangeAspect="1"/>
                </p:cNvSpPr>
                <p:nvPr/>
              </p:nvSpPr>
              <p:spPr bwMode="auto">
                <a:xfrm>
                  <a:off x="774" y="3072"/>
                  <a:ext cx="16" cy="12"/>
                </a:xfrm>
                <a:custGeom>
                  <a:avLst/>
                  <a:gdLst>
                    <a:gd fmla="*/ 7 w 190" name="T0"/>
                    <a:gd fmla="*/ 0 h 158" name="T1"/>
                    <a:gd fmla="*/ 16 w 190" name="T2"/>
                    <a:gd fmla="*/ 0 h 158" name="T3"/>
                    <a:gd fmla="*/ 16 w 190" name="T4"/>
                    <a:gd fmla="*/ 12 h 158" name="T5"/>
                    <a:gd fmla="*/ 0 w 190" name="T6"/>
                    <a:gd fmla="*/ 12 h 158" name="T7"/>
                    <a:gd fmla="*/ 0 w 190" name="T8"/>
                    <a:gd fmla="*/ 7 h 158" name="T9"/>
                    <a:gd fmla="*/ 7 w 190" name="T10"/>
                    <a:gd fmla="*/ 7 h 158" name="T11"/>
                    <a:gd fmla="*/ 7 w 190" name="T12"/>
                    <a:gd fmla="*/ 0 h 158" name="T13"/>
                    <a:gd fmla="*/ 0 60000 65536" name="T14"/>
                    <a:gd fmla="*/ 0 60000 65536" name="T15"/>
                    <a:gd fmla="*/ 0 60000 65536" name="T16"/>
                    <a:gd fmla="*/ 0 60000 65536" name="T17"/>
                    <a:gd fmla="*/ 0 60000 65536" name="T18"/>
                    <a:gd fmla="*/ 0 60000 65536" name="T19"/>
                    <a:gd fmla="*/ 0 60000 65536" name="T20"/>
                    <a:gd fmla="*/ 0 w 190" name="T21"/>
                    <a:gd fmla="*/ 0 h 158" name="T22"/>
                    <a:gd fmla="*/ 190 w 190" name="T23"/>
                    <a:gd fmla="*/ 158 h 158" name="T24"/>
                  </a:gdLst>
                  <a:ahLst/>
                  <a:cxnLst>
                    <a:cxn ang="T14">
                      <a:pos x="T0" y="T1"/>
                    </a:cxn>
                    <a:cxn ang="T15">
                      <a:pos x="T2" y="T3"/>
                    </a:cxn>
                    <a:cxn ang="T16">
                      <a:pos x="T4" y="T5"/>
                    </a:cxn>
                    <a:cxn ang="T17">
                      <a:pos x="T6" y="T7"/>
                    </a:cxn>
                    <a:cxn ang="T18">
                      <a:pos x="T8" y="T9"/>
                    </a:cxn>
                    <a:cxn ang="T19">
                      <a:pos x="T10" y="T11"/>
                    </a:cxn>
                    <a:cxn ang="T20">
                      <a:pos x="T12" y="T13"/>
                    </a:cxn>
                  </a:cxnLst>
                  <a:rect b="T24" l="T21" r="T23" t="T22"/>
                  <a:pathLst>
                    <a:path h="158" w="190">
                      <a:moveTo>
                        <a:pt x="80" y="0"/>
                      </a:moveTo>
                      <a:lnTo>
                        <a:pt x="190" y="0"/>
                      </a:lnTo>
                      <a:lnTo>
                        <a:pt x="190" y="158"/>
                      </a:lnTo>
                      <a:lnTo>
                        <a:pt x="0" y="158"/>
                      </a:lnTo>
                      <a:lnTo>
                        <a:pt x="0" y="91"/>
                      </a:lnTo>
                      <a:lnTo>
                        <a:pt x="80" y="91"/>
                      </a:lnTo>
                      <a:lnTo>
                        <a:pt x="80" y="0"/>
                      </a:lnTo>
                      <a:close/>
                    </a:path>
                  </a:pathLst>
                </a:custGeom>
                <a:solidFill>
                  <a:srgbClr val="353535"/>
                </a:solidFill>
                <a:ln w="9525">
                  <a:noFill/>
                  <a:round/>
                  <a:headEnd/>
                  <a:tailEnd/>
                </a:ln>
              </p:spPr>
              <p:txBody>
                <a:bodyPr>
                  <a:prstTxWarp prst="textNoShape">
                    <a:avLst/>
                  </a:prstTxWarp>
                </a:bodyPr>
                <a:lstStyle/>
                <a:p>
                  <a:pPr algn="ctr"/>
                  <a:endParaRPr lang="en-US" sz="1800"/>
                </a:p>
              </p:txBody>
            </p:sp>
            <p:sp>
              <p:nvSpPr>
                <p:cNvPr id="260353" name="Rectangle 211"/>
                <p:cNvSpPr>
                  <a:spLocks noChangeArrowheads="1" noChangeAspect="1"/>
                </p:cNvSpPr>
                <p:nvPr/>
              </p:nvSpPr>
              <p:spPr bwMode="auto">
                <a:xfrm>
                  <a:off x="754" y="3071"/>
                  <a:ext cx="10" cy="5"/>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354" name="Rectangle 212"/>
                <p:cNvSpPr>
                  <a:spLocks noChangeArrowheads="1" noChangeAspect="1"/>
                </p:cNvSpPr>
                <p:nvPr/>
              </p:nvSpPr>
              <p:spPr bwMode="auto">
                <a:xfrm>
                  <a:off x="590"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5" name="Rectangle 213"/>
                <p:cNvSpPr>
                  <a:spLocks noChangeArrowheads="1" noChangeAspect="1"/>
                </p:cNvSpPr>
                <p:nvPr/>
              </p:nvSpPr>
              <p:spPr bwMode="auto">
                <a:xfrm>
                  <a:off x="605"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6" name="Rectangle 214"/>
                <p:cNvSpPr>
                  <a:spLocks noChangeArrowheads="1" noChangeAspect="1"/>
                </p:cNvSpPr>
                <p:nvPr/>
              </p:nvSpPr>
              <p:spPr bwMode="auto">
                <a:xfrm>
                  <a:off x="619"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7" name="Rectangle 215"/>
                <p:cNvSpPr>
                  <a:spLocks noChangeArrowheads="1" noChangeAspect="1"/>
                </p:cNvSpPr>
                <p:nvPr/>
              </p:nvSpPr>
              <p:spPr bwMode="auto">
                <a:xfrm>
                  <a:off x="633"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8" name="Rectangle 216"/>
                <p:cNvSpPr>
                  <a:spLocks noChangeArrowheads="1" noChangeAspect="1"/>
                </p:cNvSpPr>
                <p:nvPr/>
              </p:nvSpPr>
              <p:spPr bwMode="auto">
                <a:xfrm>
                  <a:off x="648"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59" name="Rectangle 217"/>
                <p:cNvSpPr>
                  <a:spLocks noChangeArrowheads="1" noChangeAspect="1"/>
                </p:cNvSpPr>
                <p:nvPr/>
              </p:nvSpPr>
              <p:spPr bwMode="auto">
                <a:xfrm>
                  <a:off x="662"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0" name="Rectangle 218"/>
                <p:cNvSpPr>
                  <a:spLocks noChangeArrowheads="1" noChangeAspect="1"/>
                </p:cNvSpPr>
                <p:nvPr/>
              </p:nvSpPr>
              <p:spPr bwMode="auto">
                <a:xfrm>
                  <a:off x="676"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1" name="Rectangle 219"/>
                <p:cNvSpPr>
                  <a:spLocks noChangeArrowheads="1" noChangeAspect="1"/>
                </p:cNvSpPr>
                <p:nvPr/>
              </p:nvSpPr>
              <p:spPr bwMode="auto">
                <a:xfrm>
                  <a:off x="691"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2" name="Rectangle 220"/>
                <p:cNvSpPr>
                  <a:spLocks noChangeArrowheads="1" noChangeAspect="1"/>
                </p:cNvSpPr>
                <p:nvPr/>
              </p:nvSpPr>
              <p:spPr bwMode="auto">
                <a:xfrm>
                  <a:off x="705"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3" name="Rectangle 221"/>
                <p:cNvSpPr>
                  <a:spLocks noChangeArrowheads="1" noChangeAspect="1"/>
                </p:cNvSpPr>
                <p:nvPr/>
              </p:nvSpPr>
              <p:spPr bwMode="auto">
                <a:xfrm>
                  <a:off x="720"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4" name="Rectangle 222"/>
                <p:cNvSpPr>
                  <a:spLocks noChangeArrowheads="1" noChangeAspect="1"/>
                </p:cNvSpPr>
                <p:nvPr/>
              </p:nvSpPr>
              <p:spPr bwMode="auto">
                <a:xfrm>
                  <a:off x="734"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5" name="Rectangle 223"/>
                <p:cNvSpPr>
                  <a:spLocks noChangeArrowheads="1" noChangeAspect="1"/>
                </p:cNvSpPr>
                <p:nvPr/>
              </p:nvSpPr>
              <p:spPr bwMode="auto">
                <a:xfrm>
                  <a:off x="748" y="3061"/>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6" name="Rectangle 224"/>
                <p:cNvSpPr>
                  <a:spLocks noChangeArrowheads="1" noChangeAspect="1"/>
                </p:cNvSpPr>
                <p:nvPr/>
              </p:nvSpPr>
              <p:spPr bwMode="auto">
                <a:xfrm>
                  <a:off x="763"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7" name="Rectangle 225"/>
                <p:cNvSpPr>
                  <a:spLocks noChangeArrowheads="1" noChangeAspect="1"/>
                </p:cNvSpPr>
                <p:nvPr/>
              </p:nvSpPr>
              <p:spPr bwMode="auto">
                <a:xfrm>
                  <a:off x="777" y="3061"/>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8" name="Rectangle 226"/>
                <p:cNvSpPr>
                  <a:spLocks noChangeArrowheads="1" noChangeAspect="1"/>
                </p:cNvSpPr>
                <p:nvPr/>
              </p:nvSpPr>
              <p:spPr bwMode="auto">
                <a:xfrm>
                  <a:off x="589" y="3069"/>
                  <a:ext cx="13"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69" name="Rectangle 227"/>
                <p:cNvSpPr>
                  <a:spLocks noChangeArrowheads="1" noChangeAspect="1"/>
                </p:cNvSpPr>
                <p:nvPr/>
              </p:nvSpPr>
              <p:spPr bwMode="auto">
                <a:xfrm>
                  <a:off x="585" y="3077"/>
                  <a:ext cx="2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70" name="Rectangle 228"/>
                <p:cNvSpPr>
                  <a:spLocks noChangeArrowheads="1" noChangeAspect="1"/>
                </p:cNvSpPr>
                <p:nvPr/>
              </p:nvSpPr>
              <p:spPr bwMode="auto">
                <a:xfrm>
                  <a:off x="584" y="3086"/>
                  <a:ext cx="23"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71" name="Rectangle 229"/>
                <p:cNvSpPr>
                  <a:spLocks noChangeArrowheads="1" noChangeAspect="1"/>
                </p:cNvSpPr>
                <p:nvPr/>
              </p:nvSpPr>
              <p:spPr bwMode="auto">
                <a:xfrm>
                  <a:off x="581" y="3094"/>
                  <a:ext cx="16"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372" name="Rectangle 230"/>
                <p:cNvSpPr>
                  <a:spLocks noChangeArrowheads="1" noChangeAspect="1"/>
                </p:cNvSpPr>
                <p:nvPr/>
              </p:nvSpPr>
              <p:spPr bwMode="auto">
                <a:xfrm>
                  <a:off x="602" y="3094"/>
                  <a:ext cx="26"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grpSp>
          <p:sp>
            <p:nvSpPr>
              <p:cNvPr id="260130" name="Rectangle 231"/>
              <p:cNvSpPr>
                <a:spLocks noChangeArrowheads="1" noChangeAspect="1"/>
              </p:cNvSpPr>
              <p:nvPr/>
            </p:nvSpPr>
            <p:spPr bwMode="auto">
              <a:xfrm>
                <a:off x="609" y="3069"/>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1" name="Rectangle 232"/>
              <p:cNvSpPr>
                <a:spLocks noChangeArrowheads="1" noChangeAspect="1"/>
              </p:cNvSpPr>
              <p:nvPr/>
            </p:nvSpPr>
            <p:spPr bwMode="auto">
              <a:xfrm>
                <a:off x="623" y="3069"/>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2" name="Rectangle 233"/>
              <p:cNvSpPr>
                <a:spLocks noChangeArrowheads="1" noChangeAspect="1"/>
              </p:cNvSpPr>
              <p:nvPr/>
            </p:nvSpPr>
            <p:spPr bwMode="auto">
              <a:xfrm>
                <a:off x="638"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3" name="Rectangle 234"/>
              <p:cNvSpPr>
                <a:spLocks noChangeArrowheads="1" noChangeAspect="1"/>
              </p:cNvSpPr>
              <p:nvPr/>
            </p:nvSpPr>
            <p:spPr bwMode="auto">
              <a:xfrm>
                <a:off x="652" y="3069"/>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4" name="Rectangle 235"/>
              <p:cNvSpPr>
                <a:spLocks noChangeArrowheads="1" noChangeAspect="1"/>
              </p:cNvSpPr>
              <p:nvPr/>
            </p:nvSpPr>
            <p:spPr bwMode="auto">
              <a:xfrm>
                <a:off x="667"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5" name="Rectangle 236"/>
              <p:cNvSpPr>
                <a:spLocks noChangeArrowheads="1" noChangeAspect="1"/>
              </p:cNvSpPr>
              <p:nvPr/>
            </p:nvSpPr>
            <p:spPr bwMode="auto">
              <a:xfrm>
                <a:off x="681"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6" name="Rectangle 237"/>
              <p:cNvSpPr>
                <a:spLocks noChangeArrowheads="1" noChangeAspect="1"/>
              </p:cNvSpPr>
              <p:nvPr/>
            </p:nvSpPr>
            <p:spPr bwMode="auto">
              <a:xfrm>
                <a:off x="696"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7" name="Rectangle 238"/>
              <p:cNvSpPr>
                <a:spLocks noChangeArrowheads="1" noChangeAspect="1"/>
              </p:cNvSpPr>
              <p:nvPr/>
            </p:nvSpPr>
            <p:spPr bwMode="auto">
              <a:xfrm>
                <a:off x="710"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8" name="Rectangle 239"/>
              <p:cNvSpPr>
                <a:spLocks noChangeArrowheads="1" noChangeAspect="1"/>
              </p:cNvSpPr>
              <p:nvPr/>
            </p:nvSpPr>
            <p:spPr bwMode="auto">
              <a:xfrm>
                <a:off x="724" y="3069"/>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39" name="Rectangle 240"/>
              <p:cNvSpPr>
                <a:spLocks noChangeArrowheads="1" noChangeAspect="1"/>
              </p:cNvSpPr>
              <p:nvPr/>
            </p:nvSpPr>
            <p:spPr bwMode="auto">
              <a:xfrm>
                <a:off x="739"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0" name="Rectangle 241"/>
              <p:cNvSpPr>
                <a:spLocks noChangeArrowheads="1" noChangeAspect="1"/>
              </p:cNvSpPr>
              <p:nvPr/>
            </p:nvSpPr>
            <p:spPr bwMode="auto">
              <a:xfrm>
                <a:off x="767"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1" name="Rectangle 242"/>
              <p:cNvSpPr>
                <a:spLocks noChangeArrowheads="1" noChangeAspect="1"/>
              </p:cNvSpPr>
              <p:nvPr/>
            </p:nvSpPr>
            <p:spPr bwMode="auto">
              <a:xfrm>
                <a:off x="611"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2" name="Rectangle 243"/>
              <p:cNvSpPr>
                <a:spLocks noChangeArrowheads="1" noChangeAspect="1"/>
              </p:cNvSpPr>
              <p:nvPr/>
            </p:nvSpPr>
            <p:spPr bwMode="auto">
              <a:xfrm>
                <a:off x="625"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3" name="Rectangle 244"/>
              <p:cNvSpPr>
                <a:spLocks noChangeArrowheads="1" noChangeAspect="1"/>
              </p:cNvSpPr>
              <p:nvPr/>
            </p:nvSpPr>
            <p:spPr bwMode="auto">
              <a:xfrm>
                <a:off x="640"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4" name="Rectangle 245"/>
              <p:cNvSpPr>
                <a:spLocks noChangeArrowheads="1" noChangeAspect="1"/>
              </p:cNvSpPr>
              <p:nvPr/>
            </p:nvSpPr>
            <p:spPr bwMode="auto">
              <a:xfrm>
                <a:off x="655"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5" name="Rectangle 246"/>
              <p:cNvSpPr>
                <a:spLocks noChangeArrowheads="1" noChangeAspect="1"/>
              </p:cNvSpPr>
              <p:nvPr/>
            </p:nvSpPr>
            <p:spPr bwMode="auto">
              <a:xfrm>
                <a:off x="669"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6" name="Rectangle 247"/>
              <p:cNvSpPr>
                <a:spLocks noChangeArrowheads="1" noChangeAspect="1"/>
              </p:cNvSpPr>
              <p:nvPr/>
            </p:nvSpPr>
            <p:spPr bwMode="auto">
              <a:xfrm>
                <a:off x="684"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7" name="Rectangle 248"/>
              <p:cNvSpPr>
                <a:spLocks noChangeArrowheads="1" noChangeAspect="1"/>
              </p:cNvSpPr>
              <p:nvPr/>
            </p:nvSpPr>
            <p:spPr bwMode="auto">
              <a:xfrm>
                <a:off x="698"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8" name="Rectangle 249"/>
              <p:cNvSpPr>
                <a:spLocks noChangeArrowheads="1" noChangeAspect="1"/>
              </p:cNvSpPr>
              <p:nvPr/>
            </p:nvSpPr>
            <p:spPr bwMode="auto">
              <a:xfrm>
                <a:off x="713"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49" name="Rectangle 250"/>
              <p:cNvSpPr>
                <a:spLocks noChangeArrowheads="1" noChangeAspect="1"/>
              </p:cNvSpPr>
              <p:nvPr/>
            </p:nvSpPr>
            <p:spPr bwMode="auto">
              <a:xfrm>
                <a:off x="727" y="3077"/>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0" name="Rectangle 251"/>
              <p:cNvSpPr>
                <a:spLocks noChangeArrowheads="1" noChangeAspect="1"/>
              </p:cNvSpPr>
              <p:nvPr/>
            </p:nvSpPr>
            <p:spPr bwMode="auto">
              <a:xfrm>
                <a:off x="742"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1" name="Rectangle 252"/>
              <p:cNvSpPr>
                <a:spLocks noChangeArrowheads="1" noChangeAspect="1"/>
              </p:cNvSpPr>
              <p:nvPr/>
            </p:nvSpPr>
            <p:spPr bwMode="auto">
              <a:xfrm>
                <a:off x="757" y="3077"/>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2" name="Rectangle 253"/>
              <p:cNvSpPr>
                <a:spLocks noChangeArrowheads="1" noChangeAspect="1"/>
              </p:cNvSpPr>
              <p:nvPr/>
            </p:nvSpPr>
            <p:spPr bwMode="auto">
              <a:xfrm>
                <a:off x="614"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3" name="Rectangle 254"/>
              <p:cNvSpPr>
                <a:spLocks noChangeArrowheads="1" noChangeAspect="1"/>
              </p:cNvSpPr>
              <p:nvPr/>
            </p:nvSpPr>
            <p:spPr bwMode="auto">
              <a:xfrm>
                <a:off x="629"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4" name="Rectangle 255"/>
              <p:cNvSpPr>
                <a:spLocks noChangeArrowheads="1" noChangeAspect="1"/>
              </p:cNvSpPr>
              <p:nvPr/>
            </p:nvSpPr>
            <p:spPr bwMode="auto">
              <a:xfrm>
                <a:off x="644"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5" name="Rectangle 256"/>
              <p:cNvSpPr>
                <a:spLocks noChangeArrowheads="1" noChangeAspect="1"/>
              </p:cNvSpPr>
              <p:nvPr/>
            </p:nvSpPr>
            <p:spPr bwMode="auto">
              <a:xfrm>
                <a:off x="658"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6" name="Rectangle 257"/>
              <p:cNvSpPr>
                <a:spLocks noChangeArrowheads="1" noChangeAspect="1"/>
              </p:cNvSpPr>
              <p:nvPr/>
            </p:nvSpPr>
            <p:spPr bwMode="auto">
              <a:xfrm>
                <a:off x="673"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7" name="Rectangle 258"/>
              <p:cNvSpPr>
                <a:spLocks noChangeArrowheads="1" noChangeAspect="1"/>
              </p:cNvSpPr>
              <p:nvPr/>
            </p:nvSpPr>
            <p:spPr bwMode="auto">
              <a:xfrm>
                <a:off x="688"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8" name="Rectangle 259"/>
              <p:cNvSpPr>
                <a:spLocks noChangeArrowheads="1" noChangeAspect="1"/>
              </p:cNvSpPr>
              <p:nvPr/>
            </p:nvSpPr>
            <p:spPr bwMode="auto">
              <a:xfrm>
                <a:off x="703"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59" name="Rectangle 260"/>
              <p:cNvSpPr>
                <a:spLocks noChangeArrowheads="1" noChangeAspect="1"/>
              </p:cNvSpPr>
              <p:nvPr/>
            </p:nvSpPr>
            <p:spPr bwMode="auto">
              <a:xfrm>
                <a:off x="717"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0" name="Rectangle 261"/>
              <p:cNvSpPr>
                <a:spLocks noChangeArrowheads="1" noChangeAspect="1"/>
              </p:cNvSpPr>
              <p:nvPr/>
            </p:nvSpPr>
            <p:spPr bwMode="auto">
              <a:xfrm>
                <a:off x="732"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1" name="Rectangle 262"/>
              <p:cNvSpPr>
                <a:spLocks noChangeArrowheads="1" noChangeAspect="1"/>
              </p:cNvSpPr>
              <p:nvPr/>
            </p:nvSpPr>
            <p:spPr bwMode="auto">
              <a:xfrm>
                <a:off x="747"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2" name="Rectangle 263"/>
              <p:cNvSpPr>
                <a:spLocks noChangeArrowheads="1" noChangeAspect="1"/>
              </p:cNvSpPr>
              <p:nvPr/>
            </p:nvSpPr>
            <p:spPr bwMode="auto">
              <a:xfrm>
                <a:off x="761" y="3086"/>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3" name="Rectangle 264"/>
              <p:cNvSpPr>
                <a:spLocks noChangeArrowheads="1" noChangeAspect="1"/>
              </p:cNvSpPr>
              <p:nvPr/>
            </p:nvSpPr>
            <p:spPr bwMode="auto">
              <a:xfrm>
                <a:off x="779" y="3086"/>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4" name="Rectangle 265"/>
              <p:cNvSpPr>
                <a:spLocks noChangeArrowheads="1" noChangeAspect="1"/>
              </p:cNvSpPr>
              <p:nvPr/>
            </p:nvSpPr>
            <p:spPr bwMode="auto">
              <a:xfrm>
                <a:off x="736" y="3094"/>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5" name="Rectangle 266"/>
              <p:cNvSpPr>
                <a:spLocks noChangeArrowheads="1" noChangeAspect="1"/>
              </p:cNvSpPr>
              <p:nvPr/>
            </p:nvSpPr>
            <p:spPr bwMode="auto">
              <a:xfrm>
                <a:off x="750" y="3094"/>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6" name="Rectangle 267"/>
              <p:cNvSpPr>
                <a:spLocks noChangeArrowheads="1" noChangeAspect="1"/>
              </p:cNvSpPr>
              <p:nvPr/>
            </p:nvSpPr>
            <p:spPr bwMode="auto">
              <a:xfrm>
                <a:off x="765" y="3094"/>
                <a:ext cx="11"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7" name="Rectangle 268"/>
              <p:cNvSpPr>
                <a:spLocks noChangeArrowheads="1" noChangeAspect="1"/>
              </p:cNvSpPr>
              <p:nvPr/>
            </p:nvSpPr>
            <p:spPr bwMode="auto">
              <a:xfrm>
                <a:off x="780" y="3094"/>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8" name="Rectangle 269"/>
              <p:cNvSpPr>
                <a:spLocks noChangeArrowheads="1" noChangeAspect="1"/>
              </p:cNvSpPr>
              <p:nvPr/>
            </p:nvSpPr>
            <p:spPr bwMode="auto">
              <a:xfrm>
                <a:off x="633" y="3094"/>
                <a:ext cx="98"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69" name="Freeform 270"/>
              <p:cNvSpPr>
                <a:spLocks noChangeAspect="1"/>
              </p:cNvSpPr>
              <p:nvPr/>
            </p:nvSpPr>
            <p:spPr bwMode="auto">
              <a:xfrm>
                <a:off x="774" y="3070"/>
                <a:ext cx="16" cy="12"/>
              </a:xfrm>
              <a:custGeom>
                <a:avLst/>
                <a:gdLst>
                  <a:gd fmla="*/ 7 w 191" name="T0"/>
                  <a:gd fmla="*/ 0 h 160" name="T1"/>
                  <a:gd fmla="*/ 16 w 191" name="T2"/>
                  <a:gd fmla="*/ 0 h 160" name="T3"/>
                  <a:gd fmla="*/ 16 w 191" name="T4"/>
                  <a:gd fmla="*/ 12 h 160" name="T5"/>
                  <a:gd fmla="*/ 0 w 191" name="T6"/>
                  <a:gd fmla="*/ 12 h 160" name="T7"/>
                  <a:gd fmla="*/ 0 w 191" name="T8"/>
                  <a:gd fmla="*/ 7 h 160" name="T9"/>
                  <a:gd fmla="*/ 7 w 191" name="T10"/>
                  <a:gd fmla="*/ 7 h 160" name="T11"/>
                  <a:gd fmla="*/ 7 w 191" name="T12"/>
                  <a:gd fmla="*/ 0 h 160" name="T13"/>
                  <a:gd fmla="*/ 0 60000 65536" name="T14"/>
                  <a:gd fmla="*/ 0 60000 65536" name="T15"/>
                  <a:gd fmla="*/ 0 60000 65536" name="T16"/>
                  <a:gd fmla="*/ 0 60000 65536" name="T17"/>
                  <a:gd fmla="*/ 0 60000 65536" name="T18"/>
                  <a:gd fmla="*/ 0 60000 65536" name="T19"/>
                  <a:gd fmla="*/ 0 60000 65536" name="T20"/>
                  <a:gd fmla="*/ 0 w 191" name="T21"/>
                  <a:gd fmla="*/ 0 h 160" name="T22"/>
                  <a:gd fmla="*/ 191 w 191" name="T23"/>
                  <a:gd fmla="*/ 160 h 160" name="T24"/>
                </a:gdLst>
                <a:ahLst/>
                <a:cxnLst>
                  <a:cxn ang="T14">
                    <a:pos x="T0" y="T1"/>
                  </a:cxn>
                  <a:cxn ang="T15">
                    <a:pos x="T2" y="T3"/>
                  </a:cxn>
                  <a:cxn ang="T16">
                    <a:pos x="T4" y="T5"/>
                  </a:cxn>
                  <a:cxn ang="T17">
                    <a:pos x="T6" y="T7"/>
                  </a:cxn>
                  <a:cxn ang="T18">
                    <a:pos x="T8" y="T9"/>
                  </a:cxn>
                  <a:cxn ang="T19">
                    <a:pos x="T10" y="T11"/>
                  </a:cxn>
                  <a:cxn ang="T20">
                    <a:pos x="T12" y="T13"/>
                  </a:cxn>
                </a:cxnLst>
                <a:rect b="T24" l="T21" r="T23" t="T22"/>
                <a:pathLst>
                  <a:path h="160" w="191">
                    <a:moveTo>
                      <a:pt x="80" y="0"/>
                    </a:moveTo>
                    <a:lnTo>
                      <a:pt x="191" y="0"/>
                    </a:lnTo>
                    <a:lnTo>
                      <a:pt x="191" y="160"/>
                    </a:lnTo>
                    <a:lnTo>
                      <a:pt x="0" y="160"/>
                    </a:lnTo>
                    <a:lnTo>
                      <a:pt x="0" y="91"/>
                    </a:lnTo>
                    <a:lnTo>
                      <a:pt x="80" y="91"/>
                    </a:lnTo>
                    <a:lnTo>
                      <a:pt x="80" y="0"/>
                    </a:lnTo>
                    <a:close/>
                  </a:path>
                </a:pathLst>
              </a:custGeom>
              <a:solidFill>
                <a:srgbClr val="AE9684"/>
              </a:solidFill>
              <a:ln w="9525">
                <a:noFill/>
                <a:round/>
                <a:headEnd/>
                <a:tailEnd/>
              </a:ln>
            </p:spPr>
            <p:txBody>
              <a:bodyPr>
                <a:prstTxWarp prst="textNoShape">
                  <a:avLst/>
                </a:prstTxWarp>
              </a:bodyPr>
              <a:lstStyle/>
              <a:p>
                <a:pPr algn="ctr"/>
                <a:endParaRPr lang="en-US" sz="1800"/>
              </a:p>
            </p:txBody>
          </p:sp>
          <p:sp>
            <p:nvSpPr>
              <p:cNvPr id="260170" name="Rectangle 271"/>
              <p:cNvSpPr>
                <a:spLocks noChangeArrowheads="1" noChangeAspect="1"/>
              </p:cNvSpPr>
              <p:nvPr/>
            </p:nvSpPr>
            <p:spPr bwMode="auto">
              <a:xfrm>
                <a:off x="753" y="3069"/>
                <a:ext cx="10" cy="5"/>
              </a:xfrm>
              <a:prstGeom prst="rect">
                <a:avLst/>
              </a:prstGeom>
              <a:solidFill>
                <a:srgbClr val="AE9684"/>
              </a:solidFill>
              <a:ln w="9525">
                <a:noFill/>
                <a:miter lim="800000"/>
                <a:headEnd/>
                <a:tailEnd/>
              </a:ln>
            </p:spPr>
            <p:txBody>
              <a:bodyPr>
                <a:prstTxWarp prst="textNoShape">
                  <a:avLst/>
                </a:prstTxWarp>
              </a:bodyPr>
              <a:lstStyle/>
              <a:p>
                <a:pPr algn="ctr"/>
                <a:endParaRPr lang="en-US" sz="1800"/>
              </a:p>
            </p:txBody>
          </p:sp>
          <p:sp>
            <p:nvSpPr>
              <p:cNvPr id="260171" name="Rectangle 272"/>
              <p:cNvSpPr>
                <a:spLocks noChangeArrowheads="1" noChangeAspect="1"/>
              </p:cNvSpPr>
              <p:nvPr/>
            </p:nvSpPr>
            <p:spPr bwMode="auto">
              <a:xfrm>
                <a:off x="731" y="2996"/>
                <a:ext cx="63" cy="4"/>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sp>
            <p:nvSpPr>
              <p:cNvPr id="260172" name="Rectangle 273"/>
              <p:cNvSpPr>
                <a:spLocks noChangeArrowheads="1" noChangeAspect="1"/>
              </p:cNvSpPr>
              <p:nvPr/>
            </p:nvSpPr>
            <p:spPr bwMode="auto">
              <a:xfrm>
                <a:off x="809" y="2996"/>
                <a:ext cx="63" cy="4"/>
              </a:xfrm>
              <a:prstGeom prst="rect">
                <a:avLst/>
              </a:prstGeom>
              <a:solidFill>
                <a:srgbClr val="353535"/>
              </a:solidFill>
              <a:ln w="9525">
                <a:noFill/>
                <a:miter lim="800000"/>
                <a:headEnd/>
                <a:tailEnd/>
              </a:ln>
            </p:spPr>
            <p:txBody>
              <a:bodyPr>
                <a:prstTxWarp prst="textNoShape">
                  <a:avLst/>
                </a:prstTxWarp>
              </a:bodyPr>
              <a:lstStyle/>
              <a:p>
                <a:pPr algn="ctr"/>
                <a:endParaRPr lang="en-US" sz="1800"/>
              </a:p>
            </p:txBody>
          </p:sp>
        </p:grpSp>
        <p:sp>
          <p:nvSpPr>
            <p:cNvPr id="260128" name="Line 274"/>
            <p:cNvSpPr>
              <a:spLocks noChangeShapeType="1"/>
            </p:cNvSpPr>
            <p:nvPr/>
          </p:nvSpPr>
          <p:spPr bwMode="auto">
            <a:xfrm flipH="1" flipV="1" rot="-5400000">
              <a:off x="4957" y="2025"/>
              <a:ext cx="2" cy="248"/>
            </a:xfrm>
            <a:prstGeom prst="line">
              <a:avLst/>
            </a:prstGeom>
            <a:noFill/>
            <a:ln w="38100">
              <a:solidFill>
                <a:schemeClr val="accent2"/>
              </a:solidFill>
              <a:round/>
              <a:headEnd/>
              <a:tailEnd/>
            </a:ln>
          </p:spPr>
          <p:txBody>
            <a:bodyPr>
              <a:prstTxWarp prst="textNoShape">
                <a:avLst/>
              </a:prstTxWarp>
              <a:spAutoFit/>
            </a:bodyPr>
            <a:lstStyle/>
            <a:p>
              <a:endParaRPr lang="en-US"/>
            </a:p>
          </p:txBody>
        </p:sp>
      </p:grpSp>
      <p:sp>
        <p:nvSpPr>
          <p:cNvPr id="260117" name="Text Box 275"/>
          <p:cNvSpPr txBox="1">
            <a:spLocks noChangeArrowheads="1"/>
          </p:cNvSpPr>
          <p:nvPr/>
        </p:nvSpPr>
        <p:spPr bwMode="auto">
          <a:xfrm>
            <a:off x="4705350" y="2601913"/>
            <a:ext cx="552450" cy="274637"/>
          </a:xfrm>
          <a:prstGeom prst="rect">
            <a:avLst/>
          </a:prstGeom>
          <a:noFill/>
          <a:ln w="9525">
            <a:noFill/>
            <a:miter lim="800000"/>
            <a:headEnd/>
            <a:tailEnd/>
          </a:ln>
        </p:spPr>
        <p:txBody>
          <a:bodyPr wrap="none">
            <a:prstTxWarp prst="textNoShape">
              <a:avLst/>
            </a:prstTxWarp>
            <a:spAutoFit/>
          </a:bodyPr>
          <a:lstStyle/>
          <a:p>
            <a:pPr algn="ctr"/>
            <a:r>
              <a:rPr b="1" lang="en-US" sz="1200"/>
              <a:t>POTS</a:t>
            </a:r>
          </a:p>
        </p:txBody>
      </p:sp>
      <p:graphicFrame>
        <p:nvGraphicFramePr>
          <p:cNvPr id="260098" name="Object 1026"/>
          <p:cNvGraphicFramePr>
            <a:graphicFrameLocks noChangeAspect="1"/>
          </p:cNvGraphicFramePr>
          <p:nvPr/>
        </p:nvGraphicFramePr>
        <p:xfrm>
          <a:off x="4097338" y="2209800"/>
          <a:ext cx="760412" cy="690563"/>
        </p:xfrm>
        <a:graphic>
          <a:graphicData uri="http://schemas.openxmlformats.org/presentationml/2006/ole">
            <mc:AlternateContent xmlns:mc="http://schemas.openxmlformats.org/markup-compatibility/2006">
              <mc:Choice xmlns:v="urn:schemas-microsoft-com:vml" Requires="v">
                <p:oleObj imgH="4059360" imgW="4470840" name="Clip" progId="" r:id="rId6" spid="_x0000_s44058">
                  <p:embed/>
                </p:oleObj>
              </mc:Choice>
              <mc:Fallback>
                <p:oleObj imgH="4059360" imgW="4470840" name="Clip" progId="" r:id="rId6">
                  <p:embed/>
                  <p:pic>
                    <p:nvPicPr>
                      <p:cNvPr id="0" name="Picture 19"/>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7338" y="2209800"/>
                        <a:ext cx="760412" cy="69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60118" name="AutoShape 277"/>
          <p:cNvCxnSpPr>
            <a:cxnSpLocks noChangeShapeType="1"/>
          </p:cNvCxnSpPr>
          <p:nvPr/>
        </p:nvCxnSpPr>
        <p:spPr bwMode="auto">
          <a:xfrm flipV="1">
            <a:off x="4041775" y="2695575"/>
            <a:ext cx="219075" cy="557213"/>
          </a:xfrm>
          <a:prstGeom prst="bentConnector3">
            <a:avLst>
              <a:gd fmla="val 49884" name="adj1"/>
            </a:avLst>
          </a:prstGeom>
          <a:noFill/>
          <a:ln w="28575">
            <a:solidFill>
              <a:srgbClr val="66FFFF"/>
            </a:solidFill>
            <a:miter lim="800000"/>
            <a:headEnd/>
            <a:tailEnd/>
          </a:ln>
        </p:spPr>
      </p:cxnSp>
      <p:sp>
        <p:nvSpPr>
          <p:cNvPr id="260125" name="Rectangle 9"/>
          <p:cNvSpPr>
            <a:spLocks noChangeArrowheads="1" noGrp="1"/>
          </p:cNvSpPr>
          <p:nvPr>
            <p:ph type="title"/>
          </p:nvPr>
        </p:nvSpPr>
        <p:spPr>
          <a:xfrm>
            <a:off x="-180528" y="188640"/>
            <a:ext cx="8229600" cy="685800"/>
          </a:xfrm>
        </p:spPr>
        <p:txBody>
          <a:bodyPr/>
          <a:lstStyle/>
          <a:p>
            <a:pPr eaLnBrk="1" hangingPunct="1"/>
            <a:r>
              <a:rPr dirty="0" i="1" lang="en-US" smtClean="0" sz="2800" u="sng">
                <a:latin charset="0" pitchFamily="84" typeface="Trebuchet MS"/>
                <a:ea charset="-128" pitchFamily="84" typeface="ＭＳ Ｐゴシック"/>
                <a:cs charset="-128" pitchFamily="84" typeface="ＭＳ Ｐゴシック"/>
              </a:rPr>
              <a:t>Fiber to the Home</a:t>
            </a:r>
            <a:endParaRPr dirty="0" lang="en-US" smtClean="0" sz="2000">
              <a:latin charset="0" pitchFamily="84" typeface="Trebuchet MS"/>
              <a:ea charset="-128" pitchFamily="84" typeface="ＭＳ Ｐゴシック"/>
              <a:cs charset="-128" pitchFamily="84" typeface="ＭＳ Ｐゴシック"/>
            </a:endParaRPr>
          </a:p>
        </p:txBody>
      </p:sp>
      <p:grpSp>
        <p:nvGrpSpPr>
          <p:cNvPr id="8" name="Group 48"/>
          <p:cNvGrpSpPr>
            <a:grpSpLocks/>
          </p:cNvGrpSpPr>
          <p:nvPr/>
        </p:nvGrpSpPr>
        <p:grpSpPr bwMode="auto">
          <a:xfrm>
            <a:off x="7805738" y="4006850"/>
            <a:ext cx="731838" cy="450850"/>
            <a:chOff x="4199" y="3540"/>
            <a:chExt cx="461" cy="284"/>
          </a:xfrm>
        </p:grpSpPr>
        <p:sp>
          <p:nvSpPr>
            <p:cNvPr id="285" name="Line 49"/>
            <p:cNvSpPr>
              <a:spLocks noChangeShapeType="1"/>
            </p:cNvSpPr>
            <p:nvPr/>
          </p:nvSpPr>
          <p:spPr bwMode="auto">
            <a:xfrm flipV="1">
              <a:off x="4199" y="3707"/>
              <a:ext cx="284" cy="117"/>
            </a:xfrm>
            <a:prstGeom prst="line">
              <a:avLst/>
            </a:prstGeom>
            <a:noFill/>
            <a:ln w="38100">
              <a:solidFill>
                <a:srgbClr val="FF0000"/>
              </a:solidFill>
              <a:round/>
              <a:headEnd/>
              <a:tailEnd/>
            </a:ln>
          </p:spPr>
          <p:txBody>
            <a:bodyPr>
              <a:prstTxWarp prst="textNoShape">
                <a:avLst/>
              </a:prstTxWarp>
            </a:bodyPr>
            <a:lstStyle/>
            <a:p>
              <a:endParaRPr lang="en-US">
                <a:latin typeface="Trebuchet MS"/>
              </a:endParaRPr>
            </a:p>
          </p:txBody>
        </p:sp>
        <p:grpSp>
          <p:nvGrpSpPr>
            <p:cNvPr id="9" name="Group 50"/>
            <p:cNvGrpSpPr>
              <a:grpSpLocks/>
            </p:cNvGrpSpPr>
            <p:nvPr/>
          </p:nvGrpSpPr>
          <p:grpSpPr bwMode="auto">
            <a:xfrm>
              <a:off x="4459" y="3540"/>
              <a:ext cx="201" cy="239"/>
              <a:chOff x="4459" y="3540"/>
              <a:chExt cx="201" cy="239"/>
            </a:xfrm>
          </p:grpSpPr>
          <p:sp>
            <p:nvSpPr>
              <p:cNvPr id="287" name="Rectangle 51"/>
              <p:cNvSpPr>
                <a:spLocks noChangeArrowheads="1"/>
              </p:cNvSpPr>
              <p:nvPr/>
            </p:nvSpPr>
            <p:spPr bwMode="auto">
              <a:xfrm>
                <a:off x="4478" y="3552"/>
                <a:ext cx="177" cy="96"/>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sp>
            <p:nvSpPr>
              <p:cNvPr id="288" name="Rectangle 52"/>
              <p:cNvSpPr>
                <a:spLocks noChangeArrowheads="1"/>
              </p:cNvSpPr>
              <p:nvPr/>
            </p:nvSpPr>
            <p:spPr bwMode="auto">
              <a:xfrm>
                <a:off x="4459" y="3548"/>
                <a:ext cx="183" cy="104"/>
              </a:xfrm>
              <a:prstGeom prst="rect">
                <a:avLst/>
              </a:prstGeom>
              <a:noFill/>
              <a:ln w="9525">
                <a:noFill/>
                <a:miter lim="800000"/>
                <a:headEnd/>
                <a:tailEnd/>
              </a:ln>
            </p:spPr>
            <p:txBody>
              <a:bodyPr>
                <a:prstTxWarp prst="textNoShape">
                  <a:avLst/>
                </a:prstTxWarp>
              </a:bodyPr>
              <a:lstStyle/>
              <a:p>
                <a:pPr algn="ctr"/>
                <a:endParaRPr lang="en-US" sz="1800">
                  <a:latin typeface="Trebuchet MS"/>
                </a:endParaRPr>
              </a:p>
            </p:txBody>
          </p:sp>
          <p:grpSp>
            <p:nvGrpSpPr>
              <p:cNvPr id="10" name="Group 53"/>
              <p:cNvGrpSpPr>
                <a:grpSpLocks/>
              </p:cNvGrpSpPr>
              <p:nvPr/>
            </p:nvGrpSpPr>
            <p:grpSpPr bwMode="auto">
              <a:xfrm>
                <a:off x="4464" y="3540"/>
                <a:ext cx="196" cy="239"/>
                <a:chOff x="4800" y="3608"/>
                <a:chExt cx="196" cy="235"/>
              </a:xfrm>
            </p:grpSpPr>
            <p:pic>
              <p:nvPicPr>
                <p:cNvPr descr="AccessMAX_ONT_sm" id="290" name="Picture 54"/>
                <p:cNvPicPr>
                  <a:picLocks noChangeArrowheads="1" noChangeAspect="1"/>
                </p:cNvPicPr>
                <p:nvPr/>
              </p:nvPicPr>
              <p:blipFill>
                <a:blip cstate="print" r:embed="rId8">
                  <a:clrChange>
                    <a:clrFrom>
                      <a:srgbClr val="3A006B"/>
                    </a:clrFrom>
                    <a:clrTo>
                      <a:srgbClr val="3A006B">
                        <a:alpha val="0"/>
                      </a:srgbClr>
                    </a:clrTo>
                  </a:clrChange>
                </a:blip>
                <a:srcRect b="395"/>
                <a:stretch>
                  <a:fillRect/>
                </a:stretch>
              </p:blipFill>
              <p:spPr bwMode="auto">
                <a:xfrm>
                  <a:off x="4800" y="3608"/>
                  <a:ext cx="196" cy="235"/>
                </a:xfrm>
                <a:prstGeom prst="rect">
                  <a:avLst/>
                </a:prstGeom>
                <a:noFill/>
                <a:ln w="9525">
                  <a:noFill/>
                  <a:miter lim="800000"/>
                  <a:headEnd/>
                  <a:tailEnd/>
                </a:ln>
              </p:spPr>
            </p:pic>
            <p:sp>
              <p:nvSpPr>
                <p:cNvPr id="291" name="Rectangle 55"/>
                <p:cNvSpPr>
                  <a:spLocks noChangeArrowheads="1"/>
                </p:cNvSpPr>
                <p:nvPr/>
              </p:nvSpPr>
              <p:spPr bwMode="auto">
                <a:xfrm>
                  <a:off x="4826" y="3695"/>
                  <a:ext cx="145" cy="86"/>
                </a:xfrm>
                <a:prstGeom prst="rect">
                  <a:avLst/>
                </a:prstGeom>
                <a:noFill/>
                <a:ln w="9525">
                  <a:noFill/>
                  <a:miter lim="800000"/>
                  <a:headEnd/>
                  <a:tailEnd/>
                </a:ln>
              </p:spPr>
              <p:txBody>
                <a:bodyPr bIns="0" lIns="0" rIns="0" tIns="0" wrap="none">
                  <a:prstTxWarp prst="textNoShape">
                    <a:avLst/>
                  </a:prstTxWarp>
                  <a:spAutoFit/>
                </a:bodyPr>
                <a:lstStyle/>
                <a:p>
                  <a:pPr algn="ctr" eaLnBrk="0" hangingPunct="0"/>
                  <a:r>
                    <a:rPr b="1" dirty="0" lang="en-US" sz="900">
                      <a:solidFill>
                        <a:schemeClr val="bg1"/>
                      </a:solidFill>
                      <a:latin typeface="Trebuchet MS"/>
                    </a:rPr>
                    <a:t>ONT</a:t>
                  </a:r>
                </a:p>
              </p:txBody>
            </p:sp>
          </p:grpSp>
        </p:grpSp>
      </p:grpSp>
      <p:sp>
        <p:nvSpPr>
          <p:cNvPr id="292" name="Line 19"/>
          <p:cNvSpPr>
            <a:spLocks noChangeShapeType="1"/>
          </p:cNvSpPr>
          <p:nvPr/>
        </p:nvSpPr>
        <p:spPr bwMode="auto">
          <a:xfrm>
            <a:off x="2971800" y="3505200"/>
            <a:ext cx="490538" cy="14288"/>
          </a:xfrm>
          <a:prstGeom prst="line">
            <a:avLst/>
          </a:prstGeom>
          <a:noFill/>
          <a:ln w="28575">
            <a:solidFill>
              <a:srgbClr val="FF9900"/>
            </a:solidFill>
            <a:round/>
            <a:headEnd/>
            <a:tailEnd/>
          </a:ln>
        </p:spPr>
        <p:txBody>
          <a:bodyPr>
            <a:prstTxWarp prst="textNoShape">
              <a:avLst/>
            </a:prstTxWarp>
          </a:bodyPr>
          <a:lstStyle/>
          <a:p>
            <a:endParaRPr lang="en-US"/>
          </a:p>
        </p:txBody>
      </p:sp>
      <p:grpSp>
        <p:nvGrpSpPr>
          <p:cNvPr id="11" name="Group 283"/>
          <p:cNvGrpSpPr>
            <a:grpSpLocks/>
          </p:cNvGrpSpPr>
          <p:nvPr/>
        </p:nvGrpSpPr>
        <p:grpSpPr bwMode="auto">
          <a:xfrm>
            <a:off x="1190625" y="3965544"/>
            <a:ext cx="911225" cy="458788"/>
            <a:chOff x="1658" y="2536"/>
            <a:chExt cx="1822" cy="618"/>
          </a:xfrm>
        </p:grpSpPr>
        <p:sp>
          <p:nvSpPr>
            <p:cNvPr id="294" name="Line 284"/>
            <p:cNvSpPr>
              <a:spLocks noChangeShapeType="1"/>
            </p:cNvSpPr>
            <p:nvPr/>
          </p:nvSpPr>
          <p:spPr bwMode="auto">
            <a:xfrm flipV="1">
              <a:off x="2656" y="2549"/>
              <a:ext cx="0" cy="598"/>
            </a:xfrm>
            <a:prstGeom prst="line">
              <a:avLst/>
            </a:prstGeom>
            <a:noFill/>
            <a:ln w="12700">
              <a:solidFill>
                <a:schemeClr val="tx1"/>
              </a:solidFill>
              <a:round/>
              <a:headEnd len="sm" type="none" w="sm"/>
              <a:tailEnd len="sm" type="none" w="sm"/>
            </a:ln>
          </p:spPr>
          <p:txBody>
            <a:bodyPr anchor="ctr" wrap="none">
              <a:prstTxWarp prst="textNoShape">
                <a:avLst/>
              </a:prstTxWarp>
            </a:bodyPr>
            <a:lstStyle/>
            <a:p>
              <a:endParaRPr lang="en-US"/>
            </a:p>
          </p:txBody>
        </p:sp>
        <p:sp>
          <p:nvSpPr>
            <p:cNvPr id="295" name="Rectangle 285"/>
            <p:cNvSpPr>
              <a:spLocks noChangeArrowheads="1"/>
            </p:cNvSpPr>
            <p:nvPr/>
          </p:nvSpPr>
          <p:spPr bwMode="auto">
            <a:xfrm>
              <a:off x="1658" y="2536"/>
              <a:ext cx="1822" cy="618"/>
            </a:xfrm>
            <a:prstGeom prst="rect">
              <a:avLst/>
            </a:prstGeom>
            <a:solidFill>
              <a:srgbClr val="E2002D"/>
            </a:solidFill>
            <a:ln w="12700">
              <a:solidFill>
                <a:schemeClr val="tx1"/>
              </a:solidFill>
              <a:miter lim="800000"/>
              <a:headEnd/>
              <a:tailEnd/>
            </a:ln>
          </p:spPr>
          <p:txBody>
            <a:bodyPr anchor="ctr" wrap="none">
              <a:prstTxWarp prst="textNoShape">
                <a:avLst/>
              </a:prstTxWarp>
            </a:bodyPr>
            <a:lstStyle/>
            <a:p>
              <a:pPr algn="ctr"/>
              <a:endParaRPr lang="en-US" sz="1800"/>
            </a:p>
          </p:txBody>
        </p:sp>
      </p:grpSp>
      <p:sp>
        <p:nvSpPr>
          <p:cNvPr id="296" name="Rectangle 286"/>
          <p:cNvSpPr>
            <a:spLocks noChangeArrowheads="1"/>
          </p:cNvSpPr>
          <p:nvPr/>
        </p:nvSpPr>
        <p:spPr bwMode="auto">
          <a:xfrm>
            <a:off x="2301875" y="3965544"/>
            <a:ext cx="931863" cy="458788"/>
          </a:xfrm>
          <a:prstGeom prst="rect">
            <a:avLst/>
          </a:prstGeom>
          <a:solidFill>
            <a:srgbClr val="0099FF"/>
          </a:solidFill>
          <a:ln w="12700">
            <a:solidFill>
              <a:schemeClr val="tx1"/>
            </a:solidFill>
            <a:miter lim="800000"/>
            <a:headEnd/>
            <a:tailEnd/>
          </a:ln>
        </p:spPr>
        <p:txBody>
          <a:bodyPr anchor="ctr" wrap="none">
            <a:prstTxWarp prst="textNoShape">
              <a:avLst/>
            </a:prstTxWarp>
          </a:bodyPr>
          <a:lstStyle/>
          <a:p>
            <a:pPr algn="ctr"/>
            <a:endParaRPr lang="en-US" sz="1800"/>
          </a:p>
        </p:txBody>
      </p:sp>
      <p:sp>
        <p:nvSpPr>
          <p:cNvPr id="297" name="Rectangle 287"/>
          <p:cNvSpPr>
            <a:spLocks noChangeArrowheads="1"/>
          </p:cNvSpPr>
          <p:nvPr/>
        </p:nvSpPr>
        <p:spPr bwMode="auto">
          <a:xfrm>
            <a:off x="147638" y="3665506"/>
            <a:ext cx="950913" cy="336550"/>
          </a:xfrm>
          <a:prstGeom prst="rect">
            <a:avLst/>
          </a:prstGeom>
          <a:noFill/>
          <a:ln w="9525">
            <a:noFill/>
            <a:miter lim="800000"/>
            <a:headEnd/>
            <a:tailEnd/>
          </a:ln>
        </p:spPr>
        <p:txBody>
          <a:bodyPr bIns="46038" lIns="92075" rIns="92075" tIns="46038" wrap="none">
            <a:prstTxWarp prst="textNoShape">
              <a:avLst/>
            </a:prstTxWarp>
            <a:spAutoFit/>
          </a:bodyPr>
          <a:lstStyle/>
          <a:p>
            <a:pPr algn="ctr"/>
            <a:r>
              <a:rPr lang="en-US" sz="1600"/>
              <a:t>1310 nm</a:t>
            </a:r>
          </a:p>
        </p:txBody>
      </p:sp>
      <p:sp>
        <p:nvSpPr>
          <p:cNvPr id="298" name="Rectangle 288"/>
          <p:cNvSpPr>
            <a:spLocks noChangeArrowheads="1"/>
          </p:cNvSpPr>
          <p:nvPr/>
        </p:nvSpPr>
        <p:spPr bwMode="auto">
          <a:xfrm>
            <a:off x="1125538" y="3665506"/>
            <a:ext cx="950913" cy="336550"/>
          </a:xfrm>
          <a:prstGeom prst="rect">
            <a:avLst/>
          </a:prstGeom>
          <a:noFill/>
          <a:ln w="9525">
            <a:noFill/>
            <a:miter lim="800000"/>
            <a:headEnd/>
            <a:tailEnd/>
          </a:ln>
        </p:spPr>
        <p:txBody>
          <a:bodyPr bIns="46038" lIns="92075" rIns="92075" tIns="46038" wrap="none">
            <a:prstTxWarp prst="textNoShape">
              <a:avLst/>
            </a:prstTxWarp>
            <a:spAutoFit/>
          </a:bodyPr>
          <a:lstStyle/>
          <a:p>
            <a:pPr algn="ctr"/>
            <a:r>
              <a:rPr lang="en-US" sz="1600"/>
              <a:t>1490 nm</a:t>
            </a:r>
          </a:p>
        </p:txBody>
      </p:sp>
      <p:sp>
        <p:nvSpPr>
          <p:cNvPr id="299" name="Rectangle 289"/>
          <p:cNvSpPr>
            <a:spLocks noChangeArrowheads="1"/>
          </p:cNvSpPr>
          <p:nvPr/>
        </p:nvSpPr>
        <p:spPr bwMode="auto">
          <a:xfrm>
            <a:off x="1535118" y="3132106"/>
            <a:ext cx="1227925" cy="308419"/>
          </a:xfrm>
          <a:prstGeom prst="rect">
            <a:avLst/>
          </a:prstGeom>
          <a:noFill/>
          <a:ln w="9525">
            <a:noFill/>
            <a:miter lim="800000"/>
            <a:headEnd/>
            <a:tailEnd/>
          </a:ln>
        </p:spPr>
        <p:txBody>
          <a:bodyPr bIns="46038" lIns="92075" rIns="92075" tIns="46038" wrap="none">
            <a:prstTxWarp prst="textNoShape">
              <a:avLst/>
            </a:prstTxWarp>
            <a:spAutoFit/>
          </a:bodyPr>
          <a:lstStyle/>
          <a:p>
            <a:pPr algn="ctr"/>
            <a:r>
              <a:rPr b="1" dirty="0" lang="en-US" sz="1400">
                <a:latin typeface="Trebuchet MS"/>
                <a:cs typeface="Trebuchet MS"/>
              </a:rPr>
              <a:t>Downstream</a:t>
            </a:r>
            <a:endParaRPr dirty="0" lang="en-US" sz="1400">
              <a:latin typeface="Trebuchet MS"/>
              <a:cs typeface="Trebuchet MS"/>
            </a:endParaRPr>
          </a:p>
        </p:txBody>
      </p:sp>
      <p:sp>
        <p:nvSpPr>
          <p:cNvPr id="300" name="Rectangle 290"/>
          <p:cNvSpPr>
            <a:spLocks noChangeArrowheads="1"/>
          </p:cNvSpPr>
          <p:nvPr/>
        </p:nvSpPr>
        <p:spPr bwMode="auto">
          <a:xfrm>
            <a:off x="126690" y="3132106"/>
            <a:ext cx="990531" cy="308419"/>
          </a:xfrm>
          <a:prstGeom prst="rect">
            <a:avLst/>
          </a:prstGeom>
          <a:noFill/>
          <a:ln w="9525">
            <a:noFill/>
            <a:miter lim="800000"/>
            <a:headEnd/>
            <a:tailEnd/>
          </a:ln>
        </p:spPr>
        <p:txBody>
          <a:bodyPr bIns="46038" lIns="92075" rIns="92075" tIns="46038" wrap="none">
            <a:prstTxWarp prst="textNoShape">
              <a:avLst/>
            </a:prstTxWarp>
            <a:spAutoFit/>
          </a:bodyPr>
          <a:lstStyle/>
          <a:p>
            <a:pPr algn="ctr"/>
            <a:r>
              <a:rPr b="1" dirty="0" lang="en-US" sz="1400">
                <a:latin typeface="Trebuchet MS"/>
                <a:cs typeface="Trebuchet MS"/>
              </a:rPr>
              <a:t>Upstream</a:t>
            </a:r>
            <a:endParaRPr dirty="0" lang="en-US" sz="1400">
              <a:latin typeface="Trebuchet MS"/>
              <a:cs typeface="Trebuchet MS"/>
            </a:endParaRPr>
          </a:p>
        </p:txBody>
      </p:sp>
      <p:sp>
        <p:nvSpPr>
          <p:cNvPr id="301" name="Rectangle 291"/>
          <p:cNvSpPr>
            <a:spLocks noChangeArrowheads="1"/>
          </p:cNvSpPr>
          <p:nvPr/>
        </p:nvSpPr>
        <p:spPr bwMode="auto">
          <a:xfrm>
            <a:off x="1090613" y="3941731"/>
            <a:ext cx="1068388" cy="523862"/>
          </a:xfrm>
          <a:prstGeom prst="rect">
            <a:avLst/>
          </a:prstGeom>
          <a:noFill/>
          <a:ln w="9525">
            <a:noFill/>
            <a:miter lim="800000"/>
            <a:headEnd/>
            <a:tailEnd/>
          </a:ln>
        </p:spPr>
        <p:txBody>
          <a:bodyPr bIns="46038" lIns="92075" rIns="92075" tIns="46038">
            <a:prstTxWarp prst="textNoShape">
              <a:avLst/>
            </a:prstTxWarp>
            <a:spAutoFit/>
          </a:bodyPr>
          <a:lstStyle/>
          <a:p>
            <a:pPr algn="ctr"/>
            <a:r>
              <a:rPr lang="en-US" sz="1400">
                <a:solidFill>
                  <a:schemeClr val="bg1"/>
                </a:solidFill>
                <a:latin typeface="Trebuchet MS"/>
                <a:cs typeface="Trebuchet MS"/>
              </a:rPr>
              <a:t>Voice and Data</a:t>
            </a:r>
            <a:endParaRPr lang="en-US" sz="1400">
              <a:latin typeface="Trebuchet MS"/>
              <a:cs typeface="Trebuchet MS"/>
            </a:endParaRPr>
          </a:p>
        </p:txBody>
      </p:sp>
      <p:sp>
        <p:nvSpPr>
          <p:cNvPr id="302" name="Rectangle 292"/>
          <p:cNvSpPr>
            <a:spLocks noChangeArrowheads="1"/>
          </p:cNvSpPr>
          <p:nvPr/>
        </p:nvSpPr>
        <p:spPr bwMode="auto">
          <a:xfrm>
            <a:off x="2352675" y="3665506"/>
            <a:ext cx="950913" cy="336550"/>
          </a:xfrm>
          <a:prstGeom prst="rect">
            <a:avLst/>
          </a:prstGeom>
          <a:noFill/>
          <a:ln w="9525">
            <a:noFill/>
            <a:miter lim="800000"/>
            <a:headEnd/>
            <a:tailEnd/>
          </a:ln>
        </p:spPr>
        <p:txBody>
          <a:bodyPr bIns="46038" lIns="92075" rIns="92075" tIns="46038" wrap="none">
            <a:prstTxWarp prst="textNoShape">
              <a:avLst/>
            </a:prstTxWarp>
            <a:spAutoFit/>
          </a:bodyPr>
          <a:lstStyle/>
          <a:p>
            <a:pPr algn="ctr"/>
            <a:r>
              <a:rPr lang="en-US" sz="1600"/>
              <a:t>1550 nm</a:t>
            </a:r>
          </a:p>
        </p:txBody>
      </p:sp>
      <p:sp>
        <p:nvSpPr>
          <p:cNvPr id="303" name="Rectangle 293"/>
          <p:cNvSpPr>
            <a:spLocks noChangeArrowheads="1"/>
          </p:cNvSpPr>
          <p:nvPr/>
        </p:nvSpPr>
        <p:spPr bwMode="auto">
          <a:xfrm>
            <a:off x="2438353" y="4027456"/>
            <a:ext cx="633650" cy="308419"/>
          </a:xfrm>
          <a:prstGeom prst="rect">
            <a:avLst/>
          </a:prstGeom>
          <a:noFill/>
          <a:ln w="9525">
            <a:noFill/>
            <a:miter lim="800000"/>
            <a:headEnd/>
            <a:tailEnd/>
          </a:ln>
        </p:spPr>
        <p:txBody>
          <a:bodyPr bIns="46038" lIns="92075" rIns="92075" tIns="46038" wrap="none">
            <a:prstTxWarp prst="textNoShape">
              <a:avLst/>
            </a:prstTxWarp>
            <a:spAutoFit/>
          </a:bodyPr>
          <a:lstStyle/>
          <a:p>
            <a:pPr algn="ctr"/>
            <a:r>
              <a:rPr dirty="0" lang="en-US" sz="1400">
                <a:solidFill>
                  <a:schemeClr val="bg1"/>
                </a:solidFill>
                <a:latin typeface="Trebuchet MS"/>
                <a:cs typeface="Trebuchet MS"/>
              </a:rPr>
              <a:t>Video</a:t>
            </a:r>
            <a:endParaRPr dirty="0" lang="en-US" sz="1400">
              <a:latin typeface="Trebuchet MS"/>
              <a:cs typeface="Trebuchet MS"/>
            </a:endParaRPr>
          </a:p>
        </p:txBody>
      </p:sp>
      <p:grpSp>
        <p:nvGrpSpPr>
          <p:cNvPr id="12" name="Group 294"/>
          <p:cNvGrpSpPr>
            <a:grpSpLocks/>
          </p:cNvGrpSpPr>
          <p:nvPr/>
        </p:nvGrpSpPr>
        <p:grpSpPr bwMode="auto">
          <a:xfrm>
            <a:off x="74613" y="3978244"/>
            <a:ext cx="946150" cy="458788"/>
            <a:chOff x="1658" y="2536"/>
            <a:chExt cx="1822" cy="618"/>
          </a:xfrm>
        </p:grpSpPr>
        <p:sp>
          <p:nvSpPr>
            <p:cNvPr id="305" name="Line 295"/>
            <p:cNvSpPr>
              <a:spLocks noChangeShapeType="1"/>
            </p:cNvSpPr>
            <p:nvPr/>
          </p:nvSpPr>
          <p:spPr bwMode="auto">
            <a:xfrm flipV="1">
              <a:off x="2656" y="2549"/>
              <a:ext cx="0" cy="598"/>
            </a:xfrm>
            <a:prstGeom prst="line">
              <a:avLst/>
            </a:prstGeom>
            <a:noFill/>
            <a:ln w="12700">
              <a:solidFill>
                <a:schemeClr val="tx1"/>
              </a:solidFill>
              <a:round/>
              <a:headEnd len="sm" type="none" w="sm"/>
              <a:tailEnd len="sm" type="none" w="sm"/>
            </a:ln>
          </p:spPr>
          <p:txBody>
            <a:bodyPr anchor="ctr" wrap="none">
              <a:prstTxWarp prst="textNoShape">
                <a:avLst/>
              </a:prstTxWarp>
            </a:bodyPr>
            <a:lstStyle/>
            <a:p>
              <a:endParaRPr lang="en-US"/>
            </a:p>
          </p:txBody>
        </p:sp>
        <p:sp>
          <p:nvSpPr>
            <p:cNvPr id="306" name="Rectangle 296"/>
            <p:cNvSpPr>
              <a:spLocks noChangeArrowheads="1"/>
            </p:cNvSpPr>
            <p:nvPr/>
          </p:nvSpPr>
          <p:spPr bwMode="auto">
            <a:xfrm>
              <a:off x="1658" y="2536"/>
              <a:ext cx="1822" cy="618"/>
            </a:xfrm>
            <a:prstGeom prst="rect">
              <a:avLst/>
            </a:prstGeom>
            <a:solidFill>
              <a:srgbClr val="00CC00"/>
            </a:solidFill>
            <a:ln w="12700">
              <a:solidFill>
                <a:schemeClr val="tx1"/>
              </a:solidFill>
              <a:miter lim="800000"/>
              <a:headEnd/>
              <a:tailEnd/>
            </a:ln>
          </p:spPr>
          <p:txBody>
            <a:bodyPr anchor="ctr" wrap="none">
              <a:prstTxWarp prst="textNoShape">
                <a:avLst/>
              </a:prstTxWarp>
            </a:bodyPr>
            <a:lstStyle/>
            <a:p>
              <a:pPr algn="ctr"/>
              <a:endParaRPr lang="en-US" sz="1800"/>
            </a:p>
          </p:txBody>
        </p:sp>
      </p:grpSp>
      <p:sp>
        <p:nvSpPr>
          <p:cNvPr id="307" name="Text Box 298"/>
          <p:cNvSpPr txBox="1">
            <a:spLocks noChangeArrowheads="1"/>
          </p:cNvSpPr>
          <p:nvPr/>
        </p:nvSpPr>
        <p:spPr bwMode="auto">
          <a:xfrm>
            <a:off x="348212" y="2674906"/>
            <a:ext cx="2626215" cy="369332"/>
          </a:xfrm>
          <a:prstGeom prst="rect">
            <a:avLst/>
          </a:prstGeom>
          <a:noFill/>
          <a:ln w="12700">
            <a:noFill/>
            <a:miter lim="800000"/>
            <a:headEnd/>
            <a:tailEnd/>
          </a:ln>
        </p:spPr>
        <p:txBody>
          <a:bodyPr wrap="none">
            <a:prstTxWarp prst="textNoShape">
              <a:avLst/>
            </a:prstTxWarp>
            <a:spAutoFit/>
          </a:bodyPr>
          <a:lstStyle/>
          <a:p>
            <a:pPr algn="ctr" eaLnBrk="0" hangingPunct="0"/>
            <a:r>
              <a:rPr b="1" lang="en-US" sz="1800">
                <a:latin typeface="Trebuchet MS"/>
                <a:cs typeface="Trebuchet MS"/>
              </a:rPr>
              <a:t>Bandwidths &amp; Services</a:t>
            </a:r>
          </a:p>
        </p:txBody>
      </p:sp>
      <p:sp>
        <p:nvSpPr>
          <p:cNvPr id="308" name="Line 299"/>
          <p:cNvSpPr>
            <a:spLocks noChangeShapeType="1"/>
          </p:cNvSpPr>
          <p:nvPr/>
        </p:nvSpPr>
        <p:spPr bwMode="auto">
          <a:xfrm>
            <a:off x="34925" y="4441794"/>
            <a:ext cx="3241675" cy="0"/>
          </a:xfrm>
          <a:prstGeom prst="line">
            <a:avLst/>
          </a:prstGeom>
          <a:noFill/>
          <a:ln w="38100">
            <a:solidFill>
              <a:schemeClr val="tx1"/>
            </a:solidFill>
            <a:round/>
            <a:headEnd len="sm" type="none" w="sm"/>
            <a:tailEnd len="sm" type="none" w="sm"/>
          </a:ln>
        </p:spPr>
        <p:txBody>
          <a:bodyPr anchor="ctr" wrap="none">
            <a:prstTxWarp prst="textNoShape">
              <a:avLst/>
            </a:prstTxWarp>
          </a:bodyPr>
          <a:lstStyle/>
          <a:p>
            <a:endParaRPr lang="en-US"/>
          </a:p>
        </p:txBody>
      </p:sp>
      <p:sp>
        <p:nvSpPr>
          <p:cNvPr id="309" name="Line 300"/>
          <p:cNvSpPr>
            <a:spLocks noChangeShapeType="1"/>
          </p:cNvSpPr>
          <p:nvPr/>
        </p:nvSpPr>
        <p:spPr bwMode="auto">
          <a:xfrm>
            <a:off x="1219200" y="3513106"/>
            <a:ext cx="1905000" cy="0"/>
          </a:xfrm>
          <a:prstGeom prst="line">
            <a:avLst/>
          </a:prstGeom>
          <a:noFill/>
          <a:ln algn="ctr" cap="flat" cmpd="sng" w="38100">
            <a:solidFill>
              <a:schemeClr val="tx1"/>
            </a:solidFill>
            <a:prstDash val="solid"/>
            <a:round/>
            <a:headEnd len="med" type="none" w="med"/>
            <a:tailEnd len="med" type="triangle" w="med"/>
          </a:ln>
        </p:spPr>
        <p:txBody>
          <a:bodyPr>
            <a:prstTxWarp prst="textNoShape">
              <a:avLst/>
            </a:prstTxWarp>
          </a:bodyPr>
          <a:lstStyle/>
          <a:p>
            <a:endParaRPr lang="en-US"/>
          </a:p>
        </p:txBody>
      </p:sp>
      <p:sp>
        <p:nvSpPr>
          <p:cNvPr id="310" name="Line 301"/>
          <p:cNvSpPr>
            <a:spLocks noChangeShapeType="1"/>
          </p:cNvSpPr>
          <p:nvPr/>
        </p:nvSpPr>
        <p:spPr bwMode="auto">
          <a:xfrm flipH="1">
            <a:off x="76200" y="3513106"/>
            <a:ext cx="990600" cy="0"/>
          </a:xfrm>
          <a:prstGeom prst="line">
            <a:avLst/>
          </a:prstGeom>
          <a:noFill/>
          <a:ln algn="ctr" cap="flat" cmpd="sng" w="38100">
            <a:solidFill>
              <a:schemeClr val="tx1"/>
            </a:solidFill>
            <a:prstDash val="solid"/>
            <a:round/>
            <a:headEnd len="med" type="none" w="med"/>
            <a:tailEnd len="med" type="triangle" w="med"/>
          </a:ln>
        </p:spPr>
        <p:txBody>
          <a:bodyPr>
            <a:prstTxWarp prst="textNoShape">
              <a:avLst/>
            </a:prstTxWarp>
          </a:bodyPr>
          <a:lstStyle/>
          <a:p>
            <a:endParaRPr lang="en-US"/>
          </a:p>
        </p:txBody>
      </p:sp>
      <p:sp>
        <p:nvSpPr>
          <p:cNvPr id="311" name="Rectangle 297"/>
          <p:cNvSpPr>
            <a:spLocks noChangeArrowheads="1"/>
          </p:cNvSpPr>
          <p:nvPr/>
        </p:nvSpPr>
        <p:spPr bwMode="auto">
          <a:xfrm>
            <a:off x="34925" y="3930198"/>
            <a:ext cx="1028700" cy="739306"/>
          </a:xfrm>
          <a:prstGeom prst="rect">
            <a:avLst/>
          </a:prstGeom>
          <a:noFill/>
          <a:ln w="9525">
            <a:noFill/>
            <a:miter lim="800000"/>
            <a:headEnd/>
            <a:tailEnd/>
          </a:ln>
        </p:spPr>
        <p:txBody>
          <a:bodyPr bIns="46038" lIns="92075" rIns="92075" tIns="46038">
            <a:prstTxWarp prst="textNoShape">
              <a:avLst/>
            </a:prstTxWarp>
            <a:spAutoFit/>
          </a:bodyPr>
          <a:lstStyle/>
          <a:p>
            <a:pPr algn="ctr"/>
            <a:r>
              <a:rPr dirty="0" lang="en-US" sz="1400">
                <a:solidFill>
                  <a:schemeClr val="bg1"/>
                </a:solidFill>
                <a:latin typeface="Trebuchet MS"/>
                <a:cs typeface="Trebuchet MS"/>
              </a:rPr>
              <a:t>Voice and Data</a:t>
            </a:r>
          </a:p>
          <a:p>
            <a:pPr algn="ctr"/>
            <a:endParaRPr dirty="0" lang="en-US" sz="1400">
              <a:latin typeface="Trebuchet MS"/>
              <a:cs typeface="Trebuchet MS"/>
            </a:endParaRPr>
          </a:p>
        </p:txBody>
      </p:sp>
      <p:sp>
        <p:nvSpPr>
          <p:cNvPr id="313" name="Text Box 82"/>
          <p:cNvSpPr txBox="1">
            <a:spLocks noChangeArrowheads="1"/>
          </p:cNvSpPr>
          <p:nvPr/>
        </p:nvSpPr>
        <p:spPr bwMode="auto">
          <a:xfrm>
            <a:off x="-72842" y="5127263"/>
            <a:ext cx="3570208" cy="1169551"/>
          </a:xfrm>
          <a:prstGeom prst="rect">
            <a:avLst/>
          </a:prstGeom>
          <a:noFill/>
          <a:ln w="25400">
            <a:noFill/>
            <a:miter lim="800000"/>
            <a:headEnd/>
            <a:tailEnd/>
          </a:ln>
        </p:spPr>
        <p:txBody>
          <a:bodyPr wrap="none">
            <a:prstTxWarp prst="textNoShape">
              <a:avLst/>
            </a:prstTxWarp>
            <a:spAutoFit/>
          </a:bodyPr>
          <a:lstStyle/>
          <a:p>
            <a:pPr indent="-358775" marL="358775">
              <a:buFont charset="2" pitchFamily="84" typeface="Wingdings"/>
              <a:buBlip>
                <a:blip r:embed="rId9"/>
              </a:buBlip>
              <a:tabLst>
                <a:tab algn="l" pos="171450"/>
              </a:tabLst>
            </a:pPr>
            <a:r>
              <a:rPr b="1" dirty="0" lang="en-US" sz="1400">
                <a:latin typeface="Trebuchet MS"/>
                <a:cs typeface="Trebuchet MS"/>
              </a:rPr>
              <a:t>Channels downstream to each home</a:t>
            </a:r>
            <a:endParaRPr b="1" dirty="0" lang="en-US" smtClean="0" sz="1400">
              <a:latin typeface="Trebuchet MS"/>
              <a:cs typeface="Trebuchet MS"/>
            </a:endParaRPr>
          </a:p>
          <a:p>
            <a:pPr lvl="1">
              <a:tabLst>
                <a:tab algn="l" pos="171450"/>
              </a:tabLst>
            </a:pPr>
            <a:r>
              <a:rPr dirty="0" err="1" lang="en-US" smtClean="0" sz="1400">
                <a:latin typeface="Trebuchet MS"/>
                <a:cs typeface="Trebuchet MS"/>
              </a:rPr>
              <a:t>λ</a:t>
            </a:r>
            <a:r>
              <a:rPr dirty="0" lang="en-US" smtClean="0" sz="1400">
                <a:latin typeface="Trebuchet MS"/>
                <a:cs typeface="Trebuchet MS"/>
              </a:rPr>
              <a:t> = 1490  </a:t>
            </a:r>
            <a:r>
              <a:rPr dirty="0" lang="en-US" sz="1400">
                <a:latin typeface="Trebuchet MS"/>
                <a:cs typeface="Trebuchet MS"/>
              </a:rPr>
              <a:t>and </a:t>
            </a:r>
            <a:r>
              <a:rPr dirty="0" lang="en-US" smtClean="0" sz="1400">
                <a:latin typeface="Trebuchet MS"/>
                <a:cs typeface="Trebuchet MS"/>
              </a:rPr>
              <a:t> </a:t>
            </a:r>
            <a:r>
              <a:rPr dirty="0" err="1" lang="en-US" smtClean="0" sz="1400">
                <a:latin typeface="Trebuchet MS"/>
                <a:cs typeface="Trebuchet MS"/>
              </a:rPr>
              <a:t>λ</a:t>
            </a:r>
            <a:r>
              <a:rPr dirty="0" lang="en-US" smtClean="0" sz="1400">
                <a:latin typeface="Trebuchet MS"/>
                <a:cs typeface="Trebuchet MS"/>
              </a:rPr>
              <a:t> = 1550 </a:t>
            </a:r>
            <a:r>
              <a:rPr dirty="0" lang="en-US" sz="1400">
                <a:latin typeface="Trebuchet MS"/>
                <a:cs typeface="Trebuchet MS"/>
              </a:rPr>
              <a:t>nm</a:t>
            </a:r>
          </a:p>
          <a:p>
            <a:pPr lvl="1">
              <a:buFont charset="2" pitchFamily="84" typeface="Wingdings"/>
              <a:buBlip>
                <a:blip r:embed="rId9"/>
              </a:buBlip>
              <a:tabLst>
                <a:tab algn="l" pos="171450"/>
              </a:tabLst>
            </a:pPr>
            <a:endParaRPr dirty="0" lang="en-US" sz="1400">
              <a:latin typeface="Trebuchet MS"/>
              <a:cs typeface="Trebuchet MS"/>
              <a:sym charset="2" pitchFamily="84" typeface="Wingdings"/>
            </a:endParaRPr>
          </a:p>
          <a:p>
            <a:pPr indent="-358775" marL="358775">
              <a:buFont charset="2" pitchFamily="84" typeface="Wingdings"/>
              <a:buBlip>
                <a:blip r:embed="rId9"/>
              </a:buBlip>
              <a:tabLst>
                <a:tab algn="l" pos="171450"/>
              </a:tabLst>
            </a:pPr>
            <a:r>
              <a:rPr b="1" dirty="0" lang="en-US" sz="1400">
                <a:latin typeface="Trebuchet MS"/>
                <a:cs typeface="Trebuchet MS"/>
              </a:rPr>
              <a:t>Channel upstream from each home</a:t>
            </a:r>
            <a:endParaRPr b="1" dirty="0" lang="en-US" smtClean="0" sz="1400">
              <a:latin typeface="Trebuchet MS"/>
              <a:cs typeface="Trebuchet MS"/>
            </a:endParaRPr>
          </a:p>
          <a:p>
            <a:pPr lvl="1">
              <a:tabLst>
                <a:tab algn="l" pos="171450"/>
              </a:tabLst>
            </a:pPr>
            <a:r>
              <a:rPr dirty="0" err="1" lang="en-US" smtClean="0" sz="1400">
                <a:latin typeface="Trebuchet MS"/>
                <a:cs typeface="Trebuchet MS"/>
              </a:rPr>
              <a:t>λ</a:t>
            </a:r>
            <a:r>
              <a:rPr dirty="0" lang="en-US" smtClean="0" sz="1400">
                <a:latin typeface="Trebuchet MS"/>
                <a:cs typeface="Trebuchet MS"/>
              </a:rPr>
              <a:t> = 1310 </a:t>
            </a:r>
            <a:r>
              <a:rPr dirty="0" lang="en-US" sz="1400">
                <a:latin typeface="Trebuchet MS"/>
                <a:cs typeface="Trebuchet MS"/>
              </a:rPr>
              <a:t>nm</a:t>
            </a:r>
          </a:p>
        </p:txBody>
      </p:sp>
      <p:cxnSp>
        <p:nvCxnSpPr>
          <p:cNvPr id="315" name="Straight Arrow Connector 314"/>
          <p:cNvCxnSpPr/>
          <p:nvPr/>
        </p:nvCxnSpPr>
        <p:spPr>
          <a:xfrm flipH="1" flipV="1" rot="5400000">
            <a:off x="7893934" y="4625272"/>
            <a:ext cx="544557" cy="22520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319" name="Right Brace 318"/>
          <p:cNvSpPr/>
          <p:nvPr/>
        </p:nvSpPr>
        <p:spPr>
          <a:xfrm>
            <a:off x="5508097" y="1919699"/>
            <a:ext cx="223837" cy="4176300"/>
          </a:xfrm>
          <a:prstGeom prst="rightBrace">
            <a:avLst>
              <a:gd fmla="val 65071" name="adj1"/>
              <a:gd fmla="val 50000" name="adj2"/>
            </a:avLst>
          </a:prstGeom>
          <a:ln>
            <a:solidFill>
              <a:srgbClr val="0066FF"/>
            </a:solidFill>
          </a:ln>
        </p:spPr>
        <p:style>
          <a:lnRef idx="2">
            <a:schemeClr val="accent1"/>
          </a:lnRef>
          <a:fillRef idx="0">
            <a:schemeClr val="accent1"/>
          </a:fillRef>
          <a:effectRef idx="1">
            <a:schemeClr val="accent1"/>
          </a:effectRef>
          <a:fontRef idx="minor">
            <a:schemeClr val="tx1"/>
          </a:fontRef>
        </p:style>
        <p:txBody>
          <a:bodyPr anchor="ctr" rtlCol="0"/>
          <a:lstStyle/>
          <a:p>
            <a:pPr algn="ctr"/>
            <a:endParaRPr lang="en-US"/>
          </a:p>
        </p:txBody>
      </p:sp>
      <p:cxnSp>
        <p:nvCxnSpPr>
          <p:cNvPr id="320" name="Straight Arrow Connector 319"/>
          <p:cNvCxnSpPr/>
          <p:nvPr/>
        </p:nvCxnSpPr>
        <p:spPr>
          <a:xfrm flipV="1">
            <a:off x="5731934" y="3958261"/>
            <a:ext cx="2321678" cy="42769"/>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cstate="print" r:embed="rId10"/>
          <a:srcRect b="33"/>
          <a:stretch/>
        </p:blipFill>
        <p:spPr>
          <a:xfrm>
            <a:off x="0" y="0"/>
            <a:ext cx="2184400" cy="2044700"/>
          </a:xfrm>
          <a:prstGeom prst="rect">
            <a:avLst/>
          </a:prstGeom>
        </p:spPr>
      </p:pic>
      <p:sp>
        <p:nvSpPr>
          <p:cNvPr id="314" name="Rectangle 313"/>
          <p:cNvSpPr/>
          <p:nvPr/>
        </p:nvSpPr>
        <p:spPr>
          <a:xfrm>
            <a:off x="-30832" y="1988840"/>
            <a:ext cx="3018656" cy="577081"/>
          </a:xfrm>
          <a:prstGeom prst="rect">
            <a:avLst/>
          </a:prstGeom>
        </p:spPr>
        <p:txBody>
          <a:bodyPr wrap="square">
            <a:spAutoFit/>
          </a:bodyPr>
          <a:lstStyle/>
          <a:p>
            <a:pPr eaLnBrk="0" hangingPunct="0">
              <a:defRPr/>
            </a:pPr>
            <a:r>
              <a:rPr dirty="0" lang="en-US" sz="1050">
                <a:latin charset="0" typeface="Trebuchet MS"/>
              </a:rPr>
              <a:t>Image by </a:t>
            </a:r>
            <a:r>
              <a:rPr dirty="0" err="1" lang="en-US" smtClean="0" sz="1050">
                <a:latin charset="0" typeface="Trebuchet MS"/>
              </a:rPr>
              <a:t>uuzinger</a:t>
            </a:r>
            <a:r>
              <a:rPr dirty="0" lang="en-US" sz="1050">
                <a:latin charset="0" typeface="Trebuchet MS"/>
              </a:rPr>
              <a:t> </a:t>
            </a:r>
            <a:r>
              <a:rPr dirty="0" lang="en-US" sz="1050">
                <a:latin charset="0" typeface="Trebuchet MS"/>
                <a:hlinkClick r:id="rId11"/>
              </a:rPr>
              <a:t>http://</a:t>
            </a:r>
            <a:r>
              <a:rPr dirty="0" err="1" lang="en-US" sz="1050">
                <a:latin charset="0" typeface="Trebuchet MS"/>
                <a:hlinkClick r:id="rId11"/>
              </a:rPr>
              <a:t>www.flickr.com</a:t>
            </a:r>
            <a:r>
              <a:rPr dirty="0" lang="en-US" sz="1050">
                <a:latin charset="0" typeface="Trebuchet MS"/>
                <a:hlinkClick r:id="rId11"/>
              </a:rPr>
              <a:t>/photos/</a:t>
            </a:r>
            <a:r>
              <a:rPr dirty="0" err="1" lang="en-US" sz="1050">
                <a:latin charset="0" typeface="Trebuchet MS"/>
                <a:hlinkClick r:id="rId11"/>
              </a:rPr>
              <a:t>uuzinger</a:t>
            </a:r>
            <a:r>
              <a:rPr dirty="0" lang="en-US" sz="1050">
                <a:latin charset="0" typeface="Trebuchet MS"/>
                <a:hlinkClick r:id="rId11"/>
              </a:rPr>
              <a:t>/411425452/</a:t>
            </a:r>
            <a:r>
              <a:rPr dirty="0" lang="en-US" sz="1050">
                <a:latin charset="0" typeface="Trebuchet MS"/>
              </a:rPr>
              <a:t>on </a:t>
            </a:r>
            <a:r>
              <a:rPr dirty="0" err="1" lang="en-US" smtClean="0" sz="1050">
                <a:latin charset="0" typeface="Trebuchet MS"/>
              </a:rPr>
              <a:t>flickr</a:t>
            </a:r>
            <a:endParaRPr dirty="0" lang="en-US" sz="1050">
              <a:latin charset="0" typeface="Trebuchet MS"/>
            </a:endParaRPr>
          </a:p>
        </p:txBody>
      </p:sp>
      <p:sp>
        <p:nvSpPr>
          <p:cNvPr id="321" name="Text Box 2"/>
          <p:cNvSpPr txBox="1">
            <a:spLocks noChangeArrowheads="1"/>
          </p:cNvSpPr>
          <p:nvPr/>
        </p:nvSpPr>
        <p:spPr bwMode="auto">
          <a:xfrm>
            <a:off x="323528" y="6396335"/>
            <a:ext cx="5112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charset="0" typeface="Helvetica"/>
                <a:ea charset="0" typeface="ＭＳ Ｐゴシック"/>
                <a:cs charset="0" typeface="ＭＳ Ｐゴシック"/>
              </a:defRPr>
            </a:lvl1pPr>
            <a:lvl2pPr eaLnBrk="0" hangingPunct="0" indent="-285750" marL="742950">
              <a:defRPr sz="2400">
                <a:solidFill>
                  <a:schemeClr val="tx1"/>
                </a:solidFill>
                <a:latin charset="0" typeface="Helvetica"/>
                <a:ea charset="0" typeface="ＭＳ Ｐゴシック"/>
              </a:defRPr>
            </a:lvl2pPr>
            <a:lvl3pPr eaLnBrk="0" hangingPunct="0" indent="-228600" marL="1143000">
              <a:defRPr sz="2400">
                <a:solidFill>
                  <a:schemeClr val="tx1"/>
                </a:solidFill>
                <a:latin charset="0" typeface="Helvetica"/>
                <a:ea charset="0" typeface="ＭＳ Ｐゴシック"/>
              </a:defRPr>
            </a:lvl3pPr>
            <a:lvl4pPr eaLnBrk="0" hangingPunct="0" indent="-228600" marL="1600200">
              <a:defRPr sz="2400">
                <a:solidFill>
                  <a:schemeClr val="tx1"/>
                </a:solidFill>
                <a:latin charset="0" typeface="Helvetica"/>
                <a:ea charset="0" typeface="ＭＳ Ｐゴシック"/>
              </a:defRPr>
            </a:lvl4pPr>
            <a:lvl5pPr eaLnBrk="0" hangingPunct="0" indent="-228600" marL="2057400">
              <a:defRPr sz="2400">
                <a:solidFill>
                  <a:schemeClr val="tx1"/>
                </a:solidFill>
                <a:latin charset="0" typeface="Helvetica"/>
                <a:ea charset="0" typeface="ＭＳ Ｐゴシック"/>
              </a:defRPr>
            </a:lvl5pPr>
            <a:lvl6pPr eaLnBrk="0" fontAlgn="base" hangingPunct="0" indent="-228600" marL="2514600">
              <a:spcBef>
                <a:spcPct val="0"/>
              </a:spcBef>
              <a:spcAft>
                <a:spcPct val="0"/>
              </a:spcAft>
              <a:defRPr sz="2400">
                <a:solidFill>
                  <a:schemeClr val="tx1"/>
                </a:solidFill>
                <a:latin charset="0" typeface="Helvetica"/>
                <a:ea charset="0" typeface="ＭＳ Ｐゴシック"/>
              </a:defRPr>
            </a:lvl6pPr>
            <a:lvl7pPr eaLnBrk="0" fontAlgn="base" hangingPunct="0" indent="-228600" marL="2971800">
              <a:spcBef>
                <a:spcPct val="0"/>
              </a:spcBef>
              <a:spcAft>
                <a:spcPct val="0"/>
              </a:spcAft>
              <a:defRPr sz="2400">
                <a:solidFill>
                  <a:schemeClr val="tx1"/>
                </a:solidFill>
                <a:latin charset="0" typeface="Helvetica"/>
                <a:ea charset="0" typeface="ＭＳ Ｐゴシック"/>
              </a:defRPr>
            </a:lvl7pPr>
            <a:lvl8pPr eaLnBrk="0" fontAlgn="base" hangingPunct="0" indent="-228600" marL="3429000">
              <a:spcBef>
                <a:spcPct val="0"/>
              </a:spcBef>
              <a:spcAft>
                <a:spcPct val="0"/>
              </a:spcAft>
              <a:defRPr sz="2400">
                <a:solidFill>
                  <a:schemeClr val="tx1"/>
                </a:solidFill>
                <a:latin charset="0" typeface="Helvetica"/>
                <a:ea charset="0" typeface="ＭＳ Ｐゴシック"/>
              </a:defRPr>
            </a:lvl8pPr>
            <a:lvl9pPr eaLnBrk="0" fontAlgn="base" hangingPunct="0" indent="-228600" marL="3886200">
              <a:spcBef>
                <a:spcPct val="0"/>
              </a:spcBef>
              <a:spcAft>
                <a:spcPct val="0"/>
              </a:spcAft>
              <a:defRPr sz="2400">
                <a:solidFill>
                  <a:schemeClr val="tx1"/>
                </a:solidFill>
                <a:latin charset="0" typeface="Helvetica"/>
                <a:ea charset="0" typeface="ＭＳ Ｐゴシック"/>
              </a:defRPr>
            </a:lvl9pPr>
          </a:lstStyle>
          <a:p>
            <a:pPr eaLnBrk="1" hangingPunct="1"/>
            <a:r>
              <a:rPr dirty="0" lang="en-US" smtClean="0" sz="1200">
                <a:latin charset="0" typeface="Trebuchet MS"/>
              </a:rPr>
              <a:t>Image of ONT by </a:t>
            </a:r>
            <a:r>
              <a:rPr dirty="0" lang="en-US" sz="1200">
                <a:latin charset="0" typeface="Trebuchet MS"/>
              </a:rPr>
              <a:t>Josh Bancroft </a:t>
            </a:r>
            <a:r>
              <a:rPr dirty="0" lang="en-US" sz="1200">
                <a:latin charset="0" typeface="Trebuchet MS"/>
                <a:hlinkClick r:id="rId12"/>
              </a:rPr>
              <a:t>http://www.flickr.com/photos/joshb/87167324</a:t>
            </a:r>
            <a:r>
              <a:rPr dirty="0" lang="en-US" smtClean="0" sz="1200">
                <a:latin charset="0" typeface="Trebuchet MS"/>
                <a:hlinkClick r:id="rId12"/>
              </a:rPr>
              <a:t>/</a:t>
            </a:r>
            <a:r>
              <a:rPr dirty="0" lang="en-US" smtClean="0" sz="1200">
                <a:latin charset="0" typeface="Trebuchet MS"/>
              </a:rPr>
              <a:t> on </a:t>
            </a:r>
            <a:r>
              <a:rPr dirty="0" err="1" lang="en-US" smtClean="0" sz="1200">
                <a:latin charset="0" typeface="Trebuchet MS"/>
              </a:rPr>
              <a:t>flickr</a:t>
            </a:r>
            <a:r>
              <a:rPr dirty="0" lang="en-US" smtClean="0" sz="1200">
                <a:latin charset="0" typeface="Trebuchet MS"/>
              </a:rPr>
              <a:t>  </a:t>
            </a:r>
            <a:endParaRPr dirty="0" lang="en-US" sz="1200">
              <a:latin charset="0" typeface="Trebuchet MS"/>
            </a:endParaRPr>
          </a:p>
        </p:txBody>
      </p:sp>
      <p:pic>
        <p:nvPicPr>
          <p:cNvPr id="17" name="Picture 16"/>
          <p:cNvPicPr>
            <a:picLocks noChangeAspect="1"/>
          </p:cNvPicPr>
          <p:nvPr/>
        </p:nvPicPr>
        <p:blipFill>
          <a:blip cstate="print" r:embed="rId13"/>
          <a:stretch>
            <a:fillRect/>
          </a:stretch>
        </p:blipFill>
        <p:spPr>
          <a:xfrm>
            <a:off x="3923928" y="5301208"/>
            <a:ext cx="794077" cy="324672"/>
          </a:xfrm>
          <a:prstGeom prst="rect">
            <a:avLst/>
          </a:prstGeom>
        </p:spPr>
      </p:pic>
      <p:pic>
        <p:nvPicPr>
          <p:cNvPr id="18" name="Picture 17"/>
          <p:cNvPicPr>
            <a:picLocks noChangeAspect="1"/>
          </p:cNvPicPr>
          <p:nvPr/>
        </p:nvPicPr>
        <p:blipFill rotWithShape="1">
          <a:blip cstate="print" r:embed="rId14"/>
          <a:srcRect r="1"/>
          <a:stretch/>
        </p:blipFill>
        <p:spPr>
          <a:xfrm>
            <a:off x="4427984" y="4149080"/>
            <a:ext cx="901723" cy="719460"/>
          </a:xfrm>
          <a:prstGeom prst="rect">
            <a:avLst/>
          </a:prstGeom>
        </p:spPr>
      </p:pic>
      <p:pic>
        <p:nvPicPr>
          <p:cNvPr id="20" name="Picture 19"/>
          <p:cNvPicPr>
            <a:picLocks noChangeAspect="1"/>
          </p:cNvPicPr>
          <p:nvPr/>
        </p:nvPicPr>
        <p:blipFill>
          <a:blip cstate="print" r:embed="rId15"/>
          <a:stretch>
            <a:fillRect/>
          </a:stretch>
        </p:blipFill>
        <p:spPr>
          <a:xfrm>
            <a:off x="6181577" y="4797152"/>
            <a:ext cx="2962423" cy="1921086"/>
          </a:xfrm>
          <a:prstGeom prst="rect">
            <a:avLst/>
          </a:prstGeom>
        </p:spPr>
      </p:pic>
      <p:pic>
        <p:nvPicPr>
          <p:cNvPr id="2" name="Picture 1"/>
          <p:cNvPicPr>
            <a:picLocks noChangeAspect="1"/>
          </p:cNvPicPr>
          <p:nvPr/>
        </p:nvPicPr>
        <p:blipFill>
          <a:blip cstate="print" r:embed="rId16"/>
          <a:stretch>
            <a:fillRect/>
          </a:stretch>
        </p:blipFill>
        <p:spPr>
          <a:xfrm>
            <a:off x="5916625" y="0"/>
            <a:ext cx="3224671" cy="1152128"/>
          </a:xfrm>
          <a:prstGeom prst="rect">
            <a:avLst/>
          </a:prstGeom>
        </p:spPr>
      </p:pic>
      <p:sp>
        <p:nvSpPr>
          <p:cNvPr id="312" name="Rectangle 311"/>
          <p:cNvSpPr/>
          <p:nvPr/>
        </p:nvSpPr>
        <p:spPr>
          <a:xfrm>
            <a:off x="5940152" y="1124744"/>
            <a:ext cx="3018656" cy="577081"/>
          </a:xfrm>
          <a:prstGeom prst="rect">
            <a:avLst/>
          </a:prstGeom>
        </p:spPr>
        <p:txBody>
          <a:bodyPr wrap="square">
            <a:spAutoFit/>
          </a:bodyPr>
          <a:lstStyle/>
          <a:p>
            <a:pPr eaLnBrk="0" hangingPunct="0">
              <a:defRPr/>
            </a:pPr>
            <a:r>
              <a:rPr dirty="0" lang="en-US" sz="1050">
                <a:latin charset="0" typeface="Trebuchet MS"/>
              </a:rPr>
              <a:t>Image by </a:t>
            </a:r>
            <a:r>
              <a:rPr dirty="0" err="1" lang="en-US" smtClean="0" sz="1050">
                <a:latin charset="0" typeface="Trebuchet MS"/>
              </a:rPr>
              <a:t>uuzinger</a:t>
            </a:r>
            <a:r>
              <a:rPr dirty="0" lang="en-US" sz="1050">
                <a:latin charset="0" typeface="Trebuchet MS"/>
              </a:rPr>
              <a:t> </a:t>
            </a:r>
            <a:r>
              <a:rPr dirty="0" lang="en-US" sz="1050">
                <a:latin charset="0" typeface="Trebuchet MS"/>
                <a:hlinkClick r:id="rId17"/>
              </a:rPr>
              <a:t>http://www.flickr.com/photos/uuzinger/411425461</a:t>
            </a:r>
            <a:r>
              <a:rPr dirty="0" lang="en-US" smtClean="0" sz="1050">
                <a:latin charset="0" typeface="Trebuchet MS"/>
                <a:hlinkClick r:id="rId17"/>
              </a:rPr>
              <a:t>/</a:t>
            </a:r>
            <a:r>
              <a:rPr dirty="0" lang="en-US" smtClean="0" sz="1050">
                <a:latin charset="0" typeface="Trebuchet MS"/>
              </a:rPr>
              <a:t> on </a:t>
            </a:r>
            <a:r>
              <a:rPr dirty="0" err="1" lang="en-US" smtClean="0" sz="1050">
                <a:latin charset="0" typeface="Trebuchet MS"/>
              </a:rPr>
              <a:t>flickr</a:t>
            </a:r>
            <a:endParaRPr dirty="0" lang="en-US" sz="1050">
              <a:latin charset="0" typeface="Trebuchet MS"/>
            </a:endParaRPr>
          </a:p>
        </p:txBody>
      </p:sp>
    </p:spTree>
    <p:extLst>
      <p:ext uri="{BB962C8B-B14F-4D97-AF65-F5344CB8AC3E}">
        <p14:creationId xmlns:p14="http://schemas.microsoft.com/office/powerpoint/2010/main" val="1274395075"/>
      </p:ext>
    </p:extLst>
  </p:cSld>
  <p:clrMapOvr>
    <a:masterClrMapping/>
  </p:clrMapOvr>
  <p:timing>
    <p:tnLst>
      <p:par>
        <p:cTn dur="indefinite" id="1" nodeType="tmRoot" restart="never"/>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7"/>
          <p:cNvGrpSpPr>
            <a:grpSpLocks/>
          </p:cNvGrpSpPr>
          <p:nvPr/>
        </p:nvGrpSpPr>
        <p:grpSpPr bwMode="auto">
          <a:xfrm>
            <a:off x="5003800" y="4681538"/>
            <a:ext cx="4140200" cy="2246312"/>
            <a:chOff x="5313512" y="4724399"/>
            <a:chExt cx="3297088" cy="1606695"/>
          </a:xfrm>
        </p:grpSpPr>
        <p:sp>
          <p:nvSpPr>
            <p:cNvPr id="266246" name="Freeform 58"/>
            <p:cNvSpPr>
              <a:spLocks/>
            </p:cNvSpPr>
            <p:nvPr/>
          </p:nvSpPr>
          <p:spPr bwMode="auto">
            <a:xfrm>
              <a:off x="5672551" y="4952629"/>
              <a:ext cx="1414663" cy="520047"/>
            </a:xfrm>
            <a:custGeom>
              <a:avLst/>
              <a:gdLst>
                <a:gd name="T0" fmla="*/ 0 w 811"/>
                <a:gd name="T1" fmla="*/ 520047 h 480"/>
                <a:gd name="T2" fmla="*/ 167457 w 811"/>
                <a:gd name="T3" fmla="*/ 520047 h 480"/>
                <a:gd name="T4" fmla="*/ 214554 w 811"/>
                <a:gd name="T5" fmla="*/ 0 h 480"/>
                <a:gd name="T6" fmla="*/ 1219296 w 811"/>
                <a:gd name="T7" fmla="*/ 0 h 480"/>
                <a:gd name="T8" fmla="*/ 1255928 w 811"/>
                <a:gd name="T9" fmla="*/ 490794 h 480"/>
                <a:gd name="T10" fmla="*/ 1414663 w 811"/>
                <a:gd name="T11" fmla="*/ 502712 h 480"/>
                <a:gd name="T12" fmla="*/ 0 60000 65536"/>
                <a:gd name="T13" fmla="*/ 0 60000 65536"/>
                <a:gd name="T14" fmla="*/ 0 60000 65536"/>
                <a:gd name="T15" fmla="*/ 0 60000 65536"/>
                <a:gd name="T16" fmla="*/ 0 60000 65536"/>
                <a:gd name="T17" fmla="*/ 0 60000 65536"/>
                <a:gd name="T18" fmla="*/ 0 w 811"/>
                <a:gd name="T19" fmla="*/ 0 h 480"/>
                <a:gd name="T20" fmla="*/ 811 w 811"/>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811" h="480">
                  <a:moveTo>
                    <a:pt x="0" y="480"/>
                  </a:moveTo>
                  <a:cubicBezTo>
                    <a:pt x="32" y="480"/>
                    <a:pt x="64" y="480"/>
                    <a:pt x="96" y="480"/>
                  </a:cubicBezTo>
                  <a:lnTo>
                    <a:pt x="123" y="0"/>
                  </a:lnTo>
                  <a:lnTo>
                    <a:pt x="699" y="0"/>
                  </a:lnTo>
                  <a:lnTo>
                    <a:pt x="720" y="453"/>
                  </a:lnTo>
                  <a:lnTo>
                    <a:pt x="811" y="464"/>
                  </a:lnTo>
                </a:path>
              </a:pathLst>
            </a:custGeom>
            <a:noFill/>
            <a:ln w="25400">
              <a:solidFill>
                <a:srgbClr val="000080"/>
              </a:solidFill>
              <a:round/>
              <a:headEnd/>
              <a:tailEnd/>
            </a:ln>
          </p:spPr>
          <p:txBody>
            <a:bodyPr>
              <a:prstTxWarp prst="textNoShape">
                <a:avLst/>
              </a:prstTxWarp>
              <a:spAutoFit/>
            </a:bodyPr>
            <a:lstStyle/>
            <a:p>
              <a:pPr algn="ctr"/>
              <a:endParaRPr lang="en-US" sz="4000"/>
            </a:p>
          </p:txBody>
        </p:sp>
        <p:sp>
          <p:nvSpPr>
            <p:cNvPr id="266247" name="Freeform 59"/>
            <p:cNvSpPr>
              <a:spLocks/>
            </p:cNvSpPr>
            <p:nvPr/>
          </p:nvSpPr>
          <p:spPr bwMode="auto">
            <a:xfrm>
              <a:off x="7391891" y="4952629"/>
              <a:ext cx="456384" cy="520047"/>
            </a:xfrm>
            <a:custGeom>
              <a:avLst/>
              <a:gdLst>
                <a:gd name="T0" fmla="*/ 0 w 811"/>
                <a:gd name="T1" fmla="*/ 520047 h 480"/>
                <a:gd name="T2" fmla="*/ 54023 w 811"/>
                <a:gd name="T3" fmla="*/ 520047 h 480"/>
                <a:gd name="T4" fmla="*/ 69217 w 811"/>
                <a:gd name="T5" fmla="*/ 0 h 480"/>
                <a:gd name="T6" fmla="*/ 393357 w 811"/>
                <a:gd name="T7" fmla="*/ 0 h 480"/>
                <a:gd name="T8" fmla="*/ 405174 w 811"/>
                <a:gd name="T9" fmla="*/ 490794 h 480"/>
                <a:gd name="T10" fmla="*/ 456384 w 811"/>
                <a:gd name="T11" fmla="*/ 502712 h 480"/>
                <a:gd name="T12" fmla="*/ 0 60000 65536"/>
                <a:gd name="T13" fmla="*/ 0 60000 65536"/>
                <a:gd name="T14" fmla="*/ 0 60000 65536"/>
                <a:gd name="T15" fmla="*/ 0 60000 65536"/>
                <a:gd name="T16" fmla="*/ 0 60000 65536"/>
                <a:gd name="T17" fmla="*/ 0 60000 65536"/>
                <a:gd name="T18" fmla="*/ 0 w 811"/>
                <a:gd name="T19" fmla="*/ 0 h 480"/>
                <a:gd name="T20" fmla="*/ 811 w 811"/>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811" h="480">
                  <a:moveTo>
                    <a:pt x="0" y="480"/>
                  </a:moveTo>
                  <a:cubicBezTo>
                    <a:pt x="32" y="480"/>
                    <a:pt x="64" y="480"/>
                    <a:pt x="96" y="480"/>
                  </a:cubicBezTo>
                  <a:lnTo>
                    <a:pt x="123" y="0"/>
                  </a:lnTo>
                  <a:lnTo>
                    <a:pt x="699" y="0"/>
                  </a:lnTo>
                  <a:lnTo>
                    <a:pt x="720" y="453"/>
                  </a:lnTo>
                  <a:lnTo>
                    <a:pt x="811" y="464"/>
                  </a:lnTo>
                </a:path>
              </a:pathLst>
            </a:custGeom>
            <a:noFill/>
            <a:ln w="25400">
              <a:solidFill>
                <a:srgbClr val="339966"/>
              </a:solidFill>
              <a:round/>
              <a:headEnd/>
              <a:tailEnd/>
            </a:ln>
          </p:spPr>
          <p:txBody>
            <a:bodyPr>
              <a:prstTxWarp prst="textNoShape">
                <a:avLst/>
              </a:prstTxWarp>
              <a:spAutoFit/>
            </a:bodyPr>
            <a:lstStyle/>
            <a:p>
              <a:pPr algn="ctr"/>
              <a:endParaRPr lang="en-US" sz="4000"/>
            </a:p>
          </p:txBody>
        </p:sp>
        <p:sp>
          <p:nvSpPr>
            <p:cNvPr id="266248" name="Freeform 60"/>
            <p:cNvSpPr>
              <a:spLocks/>
            </p:cNvSpPr>
            <p:nvPr/>
          </p:nvSpPr>
          <p:spPr bwMode="auto">
            <a:xfrm>
              <a:off x="7925392" y="4952629"/>
              <a:ext cx="304678" cy="520047"/>
            </a:xfrm>
            <a:custGeom>
              <a:avLst/>
              <a:gdLst>
                <a:gd name="T0" fmla="*/ 0 w 811"/>
                <a:gd name="T1" fmla="*/ 520047 h 480"/>
                <a:gd name="T2" fmla="*/ 36065 w 811"/>
                <a:gd name="T3" fmla="*/ 520047 h 480"/>
                <a:gd name="T4" fmla="*/ 46209 w 811"/>
                <a:gd name="T5" fmla="*/ 0 h 480"/>
                <a:gd name="T6" fmla="*/ 262602 w 811"/>
                <a:gd name="T7" fmla="*/ 0 h 480"/>
                <a:gd name="T8" fmla="*/ 270491 w 811"/>
                <a:gd name="T9" fmla="*/ 490794 h 480"/>
                <a:gd name="T10" fmla="*/ 304678 w 811"/>
                <a:gd name="T11" fmla="*/ 502712 h 480"/>
                <a:gd name="T12" fmla="*/ 0 60000 65536"/>
                <a:gd name="T13" fmla="*/ 0 60000 65536"/>
                <a:gd name="T14" fmla="*/ 0 60000 65536"/>
                <a:gd name="T15" fmla="*/ 0 60000 65536"/>
                <a:gd name="T16" fmla="*/ 0 60000 65536"/>
                <a:gd name="T17" fmla="*/ 0 60000 65536"/>
                <a:gd name="T18" fmla="*/ 0 w 811"/>
                <a:gd name="T19" fmla="*/ 0 h 480"/>
                <a:gd name="T20" fmla="*/ 811 w 811"/>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811" h="480">
                  <a:moveTo>
                    <a:pt x="0" y="480"/>
                  </a:moveTo>
                  <a:cubicBezTo>
                    <a:pt x="32" y="480"/>
                    <a:pt x="64" y="480"/>
                    <a:pt x="96" y="480"/>
                  </a:cubicBezTo>
                  <a:lnTo>
                    <a:pt x="123" y="0"/>
                  </a:lnTo>
                  <a:lnTo>
                    <a:pt x="699" y="0"/>
                  </a:lnTo>
                  <a:lnTo>
                    <a:pt x="720" y="453"/>
                  </a:lnTo>
                  <a:lnTo>
                    <a:pt x="811" y="464"/>
                  </a:lnTo>
                </a:path>
              </a:pathLst>
            </a:custGeom>
            <a:noFill/>
            <a:ln w="25400">
              <a:solidFill>
                <a:srgbClr val="FF0000"/>
              </a:solidFill>
              <a:round/>
              <a:headEnd/>
              <a:tailEnd/>
            </a:ln>
          </p:spPr>
          <p:txBody>
            <a:bodyPr>
              <a:prstTxWarp prst="textNoShape">
                <a:avLst/>
              </a:prstTxWarp>
              <a:spAutoFit/>
            </a:bodyPr>
            <a:lstStyle/>
            <a:p>
              <a:pPr algn="ctr"/>
              <a:endParaRPr lang="en-US" sz="4000"/>
            </a:p>
          </p:txBody>
        </p:sp>
        <p:sp>
          <p:nvSpPr>
            <p:cNvPr id="266249" name="Line 61"/>
            <p:cNvSpPr>
              <a:spLocks noChangeShapeType="1"/>
            </p:cNvSpPr>
            <p:nvPr/>
          </p:nvSpPr>
          <p:spPr bwMode="auto">
            <a:xfrm flipV="1">
              <a:off x="5638800" y="4800600"/>
              <a:ext cx="0" cy="990600"/>
            </a:xfrm>
            <a:prstGeom prst="line">
              <a:avLst/>
            </a:prstGeom>
            <a:noFill/>
            <a:ln w="12700">
              <a:solidFill>
                <a:srgbClr val="808080"/>
              </a:solidFill>
              <a:round/>
              <a:headEnd/>
              <a:tailEnd type="triangle" w="med" len="med"/>
            </a:ln>
          </p:spPr>
          <p:txBody>
            <a:bodyPr>
              <a:prstTxWarp prst="textNoShape">
                <a:avLst/>
              </a:prstTxWarp>
              <a:spAutoFit/>
            </a:bodyPr>
            <a:lstStyle/>
            <a:p>
              <a:endParaRPr lang="en-US"/>
            </a:p>
          </p:txBody>
        </p:sp>
        <p:sp>
          <p:nvSpPr>
            <p:cNvPr id="266250" name="Line 62"/>
            <p:cNvSpPr>
              <a:spLocks noChangeShapeType="1"/>
            </p:cNvSpPr>
            <p:nvPr/>
          </p:nvSpPr>
          <p:spPr bwMode="auto">
            <a:xfrm>
              <a:off x="5562600" y="5791200"/>
              <a:ext cx="3048000" cy="0"/>
            </a:xfrm>
            <a:prstGeom prst="line">
              <a:avLst/>
            </a:prstGeom>
            <a:noFill/>
            <a:ln w="12700">
              <a:solidFill>
                <a:srgbClr val="808080"/>
              </a:solidFill>
              <a:round/>
              <a:headEnd/>
              <a:tailEnd type="triangle" w="med" len="med"/>
            </a:ln>
          </p:spPr>
          <p:txBody>
            <a:bodyPr>
              <a:prstTxWarp prst="textNoShape">
                <a:avLst/>
              </a:prstTxWarp>
              <a:spAutoFit/>
            </a:bodyPr>
            <a:lstStyle/>
            <a:p>
              <a:endParaRPr lang="en-US"/>
            </a:p>
          </p:txBody>
        </p:sp>
        <p:sp>
          <p:nvSpPr>
            <p:cNvPr id="266251" name="Text Box 63"/>
            <p:cNvSpPr txBox="1">
              <a:spLocks noChangeArrowheads="1"/>
            </p:cNvSpPr>
            <p:nvPr/>
          </p:nvSpPr>
          <p:spPr bwMode="auto">
            <a:xfrm rot="-5400000">
              <a:off x="4964376" y="5217740"/>
              <a:ext cx="966288" cy="268015"/>
            </a:xfrm>
            <a:prstGeom prst="rect">
              <a:avLst/>
            </a:prstGeom>
            <a:noFill/>
            <a:ln w="12700">
              <a:noFill/>
              <a:miter lim="800000"/>
              <a:headEnd/>
              <a:tailEnd/>
            </a:ln>
          </p:spPr>
          <p:txBody>
            <a:bodyPr wrap="none">
              <a:prstTxWarp prst="textNoShape">
                <a:avLst/>
              </a:prstTxWarp>
              <a:spAutoFit/>
            </a:bodyPr>
            <a:lstStyle/>
            <a:p>
              <a:pPr algn="ctr"/>
              <a:r>
                <a:rPr lang="en-US" sz="1600" dirty="0">
                  <a:latin typeface="Trebuchet MS"/>
                  <a:cs typeface="Trebuchet MS"/>
                </a:rPr>
                <a:t>Transmission</a:t>
              </a:r>
            </a:p>
          </p:txBody>
        </p:sp>
        <p:sp>
          <p:nvSpPr>
            <p:cNvPr id="266252" name="Text Box 64"/>
            <p:cNvSpPr txBox="1">
              <a:spLocks noChangeArrowheads="1"/>
            </p:cNvSpPr>
            <p:nvPr/>
          </p:nvSpPr>
          <p:spPr bwMode="auto">
            <a:xfrm>
              <a:off x="6451311" y="5943898"/>
              <a:ext cx="1385586" cy="240720"/>
            </a:xfrm>
            <a:prstGeom prst="rect">
              <a:avLst/>
            </a:prstGeom>
            <a:noFill/>
            <a:ln w="12700">
              <a:noFill/>
              <a:miter lim="800000"/>
              <a:headEnd/>
              <a:tailEnd/>
            </a:ln>
          </p:spPr>
          <p:txBody>
            <a:bodyPr wrap="none">
              <a:prstTxWarp prst="textNoShape">
                <a:avLst/>
              </a:prstTxWarp>
              <a:spAutoFit/>
            </a:bodyPr>
            <a:lstStyle/>
            <a:p>
              <a:pPr algn="ctr"/>
              <a:r>
                <a:rPr lang="en-US" sz="1600">
                  <a:latin typeface="Trebuchet MS"/>
                  <a:cs typeface="Trebuchet MS"/>
                </a:rPr>
                <a:t>Wavelength (nm)</a:t>
              </a:r>
            </a:p>
          </p:txBody>
        </p:sp>
        <p:sp>
          <p:nvSpPr>
            <p:cNvPr id="266253" name="Text Box 65"/>
            <p:cNvSpPr txBox="1">
              <a:spLocks noChangeArrowheads="1"/>
            </p:cNvSpPr>
            <p:nvPr/>
          </p:nvSpPr>
          <p:spPr bwMode="auto">
            <a:xfrm>
              <a:off x="6134341" y="5791744"/>
              <a:ext cx="489818" cy="242154"/>
            </a:xfrm>
            <a:prstGeom prst="rect">
              <a:avLst/>
            </a:prstGeom>
            <a:noFill/>
            <a:ln w="12700">
              <a:noFill/>
              <a:miter lim="800000"/>
              <a:headEnd/>
              <a:tailEnd/>
            </a:ln>
          </p:spPr>
          <p:txBody>
            <a:bodyPr wrap="none">
              <a:prstTxWarp prst="textNoShape">
                <a:avLst/>
              </a:prstTxWarp>
              <a:spAutoFit/>
            </a:bodyPr>
            <a:lstStyle/>
            <a:p>
              <a:pPr algn="ctr"/>
              <a:r>
                <a:rPr lang="en-US" sz="1600" dirty="0">
                  <a:latin typeface="Trebuchet MS"/>
                  <a:cs typeface="Trebuchet MS"/>
                </a:rPr>
                <a:t>1310</a:t>
              </a:r>
            </a:p>
          </p:txBody>
        </p:sp>
        <p:sp>
          <p:nvSpPr>
            <p:cNvPr id="266254" name="Text Box 66"/>
            <p:cNvSpPr txBox="1">
              <a:spLocks noChangeArrowheads="1"/>
            </p:cNvSpPr>
            <p:nvPr/>
          </p:nvSpPr>
          <p:spPr bwMode="auto">
            <a:xfrm>
              <a:off x="7353049" y="5791744"/>
              <a:ext cx="489818" cy="242154"/>
            </a:xfrm>
            <a:prstGeom prst="rect">
              <a:avLst/>
            </a:prstGeom>
            <a:noFill/>
            <a:ln w="12700">
              <a:noFill/>
              <a:miter lim="800000"/>
              <a:headEnd/>
              <a:tailEnd/>
            </a:ln>
          </p:spPr>
          <p:txBody>
            <a:bodyPr wrap="none">
              <a:prstTxWarp prst="textNoShape">
                <a:avLst/>
              </a:prstTxWarp>
              <a:spAutoFit/>
            </a:bodyPr>
            <a:lstStyle/>
            <a:p>
              <a:pPr algn="ctr"/>
              <a:r>
                <a:rPr lang="en-US" sz="1600">
                  <a:latin typeface="Trebuchet MS"/>
                  <a:cs typeface="Trebuchet MS"/>
                </a:rPr>
                <a:t>1490</a:t>
              </a:r>
            </a:p>
          </p:txBody>
        </p:sp>
        <p:sp>
          <p:nvSpPr>
            <p:cNvPr id="266255" name="Text Box 67"/>
            <p:cNvSpPr txBox="1">
              <a:spLocks noChangeArrowheads="1"/>
            </p:cNvSpPr>
            <p:nvPr/>
          </p:nvSpPr>
          <p:spPr bwMode="auto">
            <a:xfrm>
              <a:off x="7810698" y="5791744"/>
              <a:ext cx="489818" cy="242154"/>
            </a:xfrm>
            <a:prstGeom prst="rect">
              <a:avLst/>
            </a:prstGeom>
            <a:noFill/>
            <a:ln w="12700">
              <a:noFill/>
              <a:miter lim="800000"/>
              <a:headEnd/>
              <a:tailEnd/>
            </a:ln>
          </p:spPr>
          <p:txBody>
            <a:bodyPr wrap="none">
              <a:prstTxWarp prst="textNoShape">
                <a:avLst/>
              </a:prstTxWarp>
              <a:spAutoFit/>
            </a:bodyPr>
            <a:lstStyle/>
            <a:p>
              <a:pPr algn="ctr"/>
              <a:r>
                <a:rPr lang="en-US" sz="1600">
                  <a:latin typeface="Trebuchet MS"/>
                  <a:cs typeface="Trebuchet MS"/>
                </a:rPr>
                <a:t>1550</a:t>
              </a:r>
            </a:p>
          </p:txBody>
        </p:sp>
        <p:sp>
          <p:nvSpPr>
            <p:cNvPr id="266256" name="Text Box 68"/>
            <p:cNvSpPr txBox="1">
              <a:spLocks noChangeArrowheads="1"/>
            </p:cNvSpPr>
            <p:nvPr/>
          </p:nvSpPr>
          <p:spPr bwMode="auto">
            <a:xfrm>
              <a:off x="6943093" y="5829215"/>
              <a:ext cx="288242" cy="501879"/>
            </a:xfrm>
            <a:prstGeom prst="rect">
              <a:avLst/>
            </a:prstGeom>
            <a:noFill/>
            <a:ln w="12700">
              <a:noFill/>
              <a:miter lim="800000"/>
              <a:headEnd/>
              <a:tailEnd/>
            </a:ln>
          </p:spPr>
          <p:txBody>
            <a:bodyPr wrap="none">
              <a:prstTxWarp prst="textNoShape">
                <a:avLst/>
              </a:prstTxWarp>
              <a:spAutoFit/>
            </a:bodyPr>
            <a:lstStyle/>
            <a:p>
              <a:pPr algn="ctr">
                <a:buFontTx/>
                <a:buChar char="•"/>
              </a:pPr>
              <a:endParaRPr lang="en-US" sz="4000">
                <a:latin typeface="Times New Roman" pitchFamily="84" charset="0"/>
              </a:endParaRPr>
            </a:p>
          </p:txBody>
        </p:sp>
        <p:sp>
          <p:nvSpPr>
            <p:cNvPr id="266257" name="Text Box 69"/>
            <p:cNvSpPr txBox="1">
              <a:spLocks noChangeArrowheads="1"/>
            </p:cNvSpPr>
            <p:nvPr/>
          </p:nvSpPr>
          <p:spPr bwMode="auto">
            <a:xfrm>
              <a:off x="5939146" y="4724399"/>
              <a:ext cx="929513" cy="242154"/>
            </a:xfrm>
            <a:prstGeom prst="rect">
              <a:avLst/>
            </a:prstGeom>
            <a:noFill/>
            <a:ln w="12700">
              <a:noFill/>
              <a:miter lim="800000"/>
              <a:headEnd/>
              <a:tailEnd/>
            </a:ln>
          </p:spPr>
          <p:txBody>
            <a:bodyPr wrap="none">
              <a:prstTxWarp prst="textNoShape">
                <a:avLst/>
              </a:prstTxWarp>
              <a:spAutoFit/>
            </a:bodyPr>
            <a:lstStyle/>
            <a:p>
              <a:pPr algn="ctr"/>
              <a:r>
                <a:rPr lang="en-US" sz="1600" b="1" i="1" dirty="0">
                  <a:solidFill>
                    <a:srgbClr val="5B98D2"/>
                  </a:solidFill>
                  <a:latin typeface="Trebuchet MS"/>
                  <a:cs typeface="Trebuchet MS"/>
                </a:rPr>
                <a:t>Upstream</a:t>
              </a:r>
            </a:p>
          </p:txBody>
        </p:sp>
        <p:sp>
          <p:nvSpPr>
            <p:cNvPr id="266258" name="Text Box 70"/>
            <p:cNvSpPr txBox="1">
              <a:spLocks noChangeArrowheads="1"/>
            </p:cNvSpPr>
            <p:nvPr/>
          </p:nvSpPr>
          <p:spPr bwMode="auto">
            <a:xfrm>
              <a:off x="7276632" y="4724399"/>
              <a:ext cx="1138231" cy="242154"/>
            </a:xfrm>
            <a:prstGeom prst="rect">
              <a:avLst/>
            </a:prstGeom>
            <a:noFill/>
            <a:ln w="12700">
              <a:noFill/>
              <a:miter lim="800000"/>
              <a:headEnd/>
              <a:tailEnd/>
            </a:ln>
          </p:spPr>
          <p:txBody>
            <a:bodyPr wrap="none">
              <a:prstTxWarp prst="textNoShape">
                <a:avLst/>
              </a:prstTxWarp>
              <a:spAutoFit/>
            </a:bodyPr>
            <a:lstStyle/>
            <a:p>
              <a:pPr algn="ctr"/>
              <a:r>
                <a:rPr lang="en-US" sz="1600" b="1" i="1" dirty="0">
                  <a:solidFill>
                    <a:srgbClr val="5B98D2"/>
                  </a:solidFill>
                  <a:latin typeface="Trebuchet MS"/>
                  <a:cs typeface="Trebuchet MS"/>
                </a:rPr>
                <a:t>Downstream</a:t>
              </a:r>
            </a:p>
          </p:txBody>
        </p:sp>
      </p:grpSp>
      <p:sp>
        <p:nvSpPr>
          <p:cNvPr id="266242" name="Text Box 73"/>
          <p:cNvSpPr txBox="1">
            <a:spLocks noChangeArrowheads="1"/>
          </p:cNvSpPr>
          <p:nvPr/>
        </p:nvSpPr>
        <p:spPr bwMode="auto">
          <a:xfrm>
            <a:off x="1066800" y="90488"/>
            <a:ext cx="7162800" cy="457200"/>
          </a:xfrm>
          <a:prstGeom prst="rect">
            <a:avLst/>
          </a:prstGeom>
          <a:noFill/>
          <a:ln w="9525">
            <a:noFill/>
            <a:miter lim="800000"/>
            <a:headEnd/>
            <a:tailEnd/>
          </a:ln>
        </p:spPr>
        <p:txBody>
          <a:bodyPr>
            <a:prstTxWarp prst="textNoShape">
              <a:avLst/>
            </a:prstTxWarp>
            <a:spAutoFit/>
          </a:bodyPr>
          <a:lstStyle/>
          <a:p>
            <a:r>
              <a:rPr lang="en-US" b="1">
                <a:solidFill>
                  <a:schemeClr val="bg1"/>
                </a:solidFill>
                <a:latin typeface="Arial Narrow" pitchFamily="84" charset="0"/>
              </a:rPr>
              <a:t>Passive Optical Network (PON)</a:t>
            </a:r>
          </a:p>
        </p:txBody>
      </p:sp>
      <p:sp>
        <p:nvSpPr>
          <p:cNvPr id="266243" name="Text Box 82"/>
          <p:cNvSpPr txBox="1">
            <a:spLocks noChangeArrowheads="1"/>
          </p:cNvSpPr>
          <p:nvPr/>
        </p:nvSpPr>
        <p:spPr bwMode="auto">
          <a:xfrm>
            <a:off x="458788" y="4910673"/>
            <a:ext cx="4006225" cy="1323439"/>
          </a:xfrm>
          <a:prstGeom prst="rect">
            <a:avLst/>
          </a:prstGeom>
          <a:noFill/>
          <a:ln w="25400">
            <a:noFill/>
            <a:miter lim="800000"/>
            <a:headEnd/>
            <a:tailEnd/>
          </a:ln>
        </p:spPr>
        <p:txBody>
          <a:bodyPr wrap="none">
            <a:prstTxWarp prst="textNoShape">
              <a:avLst/>
            </a:prstTxWarp>
            <a:spAutoFit/>
          </a:bodyPr>
          <a:lstStyle/>
          <a:p>
            <a:pPr marL="358775" indent="-358775">
              <a:buFont typeface="Wingdings" pitchFamily="84" charset="2"/>
              <a:buBlip>
                <a:blip r:embed="rId3"/>
              </a:buBlip>
              <a:tabLst>
                <a:tab pos="171450" algn="l"/>
              </a:tabLst>
            </a:pPr>
            <a:r>
              <a:rPr lang="en-US" sz="1600" b="1" dirty="0">
                <a:latin typeface="Trebuchet MS"/>
                <a:cs typeface="Trebuchet MS"/>
              </a:rPr>
              <a:t>Channels downstream to each home</a:t>
            </a:r>
          </a:p>
          <a:p>
            <a:pPr lvl="1">
              <a:buFont typeface="Wingdings" pitchFamily="84" charset="2"/>
              <a:buBlip>
                <a:blip r:embed="rId3"/>
              </a:buBlip>
              <a:tabLst>
                <a:tab pos="171450" algn="l"/>
              </a:tabLst>
            </a:pPr>
            <a:r>
              <a:rPr lang="en-US" sz="1600" dirty="0" smtClean="0">
                <a:latin typeface="Trebuchet MS"/>
                <a:cs typeface="Trebuchet MS"/>
              </a:rPr>
              <a:t> </a:t>
            </a:r>
            <a:r>
              <a:rPr lang="en-US" sz="1600" dirty="0" err="1" smtClean="0">
                <a:latin typeface="Trebuchet MS"/>
                <a:cs typeface="Trebuchet MS"/>
              </a:rPr>
              <a:t>λ</a:t>
            </a:r>
            <a:r>
              <a:rPr lang="en-US" sz="1600" dirty="0" smtClean="0">
                <a:latin typeface="Trebuchet MS"/>
                <a:cs typeface="Trebuchet MS"/>
              </a:rPr>
              <a:t> = 1490  </a:t>
            </a:r>
            <a:r>
              <a:rPr lang="en-US" sz="1600" dirty="0">
                <a:latin typeface="Trebuchet MS"/>
                <a:cs typeface="Trebuchet MS"/>
              </a:rPr>
              <a:t>and </a:t>
            </a:r>
            <a:r>
              <a:rPr lang="en-US" sz="1600" dirty="0" smtClean="0">
                <a:latin typeface="Trebuchet MS"/>
                <a:cs typeface="Trebuchet MS"/>
              </a:rPr>
              <a:t> </a:t>
            </a:r>
            <a:r>
              <a:rPr lang="en-US" sz="1600" dirty="0" err="1" smtClean="0">
                <a:latin typeface="Trebuchet MS"/>
                <a:cs typeface="Trebuchet MS"/>
              </a:rPr>
              <a:t>λ</a:t>
            </a:r>
            <a:r>
              <a:rPr lang="en-US" sz="1600" dirty="0" smtClean="0">
                <a:latin typeface="Trebuchet MS"/>
                <a:cs typeface="Trebuchet MS"/>
              </a:rPr>
              <a:t> = 1550 </a:t>
            </a:r>
            <a:r>
              <a:rPr lang="en-US" sz="1600" dirty="0">
                <a:latin typeface="Trebuchet MS"/>
                <a:cs typeface="Trebuchet MS"/>
              </a:rPr>
              <a:t>nm</a:t>
            </a:r>
          </a:p>
          <a:p>
            <a:pPr lvl="1">
              <a:buFont typeface="Wingdings" pitchFamily="84" charset="2"/>
              <a:buBlip>
                <a:blip r:embed="rId3"/>
              </a:buBlip>
              <a:tabLst>
                <a:tab pos="171450" algn="l"/>
              </a:tabLst>
            </a:pPr>
            <a:endParaRPr lang="en-US" sz="1600" dirty="0">
              <a:latin typeface="Trebuchet MS"/>
              <a:cs typeface="Trebuchet MS"/>
              <a:sym typeface="Wingdings" pitchFamily="84" charset="2"/>
            </a:endParaRPr>
          </a:p>
          <a:p>
            <a:pPr marL="358775" indent="-358775">
              <a:buFont typeface="Wingdings" pitchFamily="84" charset="2"/>
              <a:buBlip>
                <a:blip r:embed="rId3"/>
              </a:buBlip>
              <a:tabLst>
                <a:tab pos="171450" algn="l"/>
              </a:tabLst>
            </a:pPr>
            <a:r>
              <a:rPr lang="en-US" sz="1600" b="1" dirty="0">
                <a:latin typeface="Trebuchet MS"/>
                <a:cs typeface="Trebuchet MS"/>
              </a:rPr>
              <a:t>Channel upstream from each home</a:t>
            </a:r>
          </a:p>
          <a:p>
            <a:pPr lvl="1">
              <a:buFont typeface="Wingdings" pitchFamily="84" charset="2"/>
              <a:buBlip>
                <a:blip r:embed="rId3"/>
              </a:buBlip>
              <a:tabLst>
                <a:tab pos="171450" algn="l"/>
              </a:tabLst>
            </a:pPr>
            <a:r>
              <a:rPr lang="en-US" sz="1600" dirty="0" smtClean="0">
                <a:latin typeface="Trebuchet MS"/>
                <a:cs typeface="Trebuchet MS"/>
              </a:rPr>
              <a:t> </a:t>
            </a:r>
            <a:r>
              <a:rPr lang="en-US" sz="1600" dirty="0" err="1" smtClean="0">
                <a:latin typeface="Trebuchet MS"/>
                <a:cs typeface="Trebuchet MS"/>
              </a:rPr>
              <a:t>λ</a:t>
            </a:r>
            <a:r>
              <a:rPr lang="en-US" sz="1600" dirty="0" smtClean="0">
                <a:latin typeface="Trebuchet MS"/>
                <a:cs typeface="Trebuchet MS"/>
              </a:rPr>
              <a:t> = 1310 </a:t>
            </a:r>
            <a:r>
              <a:rPr lang="en-US" sz="1600" dirty="0">
                <a:latin typeface="Trebuchet MS"/>
                <a:cs typeface="Trebuchet MS"/>
              </a:rPr>
              <a:t>nm</a:t>
            </a:r>
          </a:p>
        </p:txBody>
      </p:sp>
      <p:sp>
        <p:nvSpPr>
          <p:cNvPr id="266245" name="Rectangle 13"/>
          <p:cNvSpPr>
            <a:spLocks noChangeArrowheads="1"/>
          </p:cNvSpPr>
          <p:nvPr/>
        </p:nvSpPr>
        <p:spPr bwMode="auto">
          <a:xfrm>
            <a:off x="3732213" y="152400"/>
            <a:ext cx="2538412" cy="493713"/>
          </a:xfrm>
          <a:prstGeom prst="rect">
            <a:avLst/>
          </a:prstGeom>
          <a:noFill/>
          <a:ln w="9525">
            <a:noFill/>
            <a:miter lim="800000"/>
            <a:headEnd/>
            <a:tailEnd/>
          </a:ln>
        </p:spPr>
        <p:txBody>
          <a:bodyPr wrap="none">
            <a:prstTxWarp prst="textNoShape">
              <a:avLst/>
            </a:prstTxWarp>
            <a:spAutoFit/>
          </a:bodyPr>
          <a:lstStyle/>
          <a:p>
            <a:pPr algn="ctr">
              <a:lnSpc>
                <a:spcPct val="110000"/>
              </a:lnSpc>
            </a:pPr>
            <a:r>
              <a:rPr lang="en-US" i="1" u="sng" dirty="0"/>
              <a:t>Optical Assembly</a:t>
            </a:r>
          </a:p>
        </p:txBody>
      </p:sp>
      <p:pic>
        <p:nvPicPr>
          <p:cNvPr id="3" name="Picture 2"/>
          <p:cNvPicPr>
            <a:picLocks noChangeAspect="1"/>
          </p:cNvPicPr>
          <p:nvPr/>
        </p:nvPicPr>
        <p:blipFill>
          <a:blip r:embed="rId4" cstate="print"/>
          <a:stretch>
            <a:fillRect/>
          </a:stretch>
        </p:blipFill>
        <p:spPr>
          <a:xfrm>
            <a:off x="1475656" y="620688"/>
            <a:ext cx="5956548" cy="3856887"/>
          </a:xfrm>
          <a:prstGeom prst="rect">
            <a:avLst/>
          </a:prstGeom>
        </p:spPr>
      </p:pic>
      <p:sp>
        <p:nvSpPr>
          <p:cNvPr id="21" name="Text Box 84"/>
          <p:cNvSpPr txBox="1">
            <a:spLocks noChangeArrowheads="1"/>
          </p:cNvSpPr>
          <p:nvPr/>
        </p:nvSpPr>
        <p:spPr bwMode="auto">
          <a:xfrm>
            <a:off x="2555776" y="3356992"/>
            <a:ext cx="1297851" cy="584776"/>
          </a:xfrm>
          <a:prstGeom prst="rect">
            <a:avLst/>
          </a:prstGeom>
          <a:noFill/>
          <a:ln w="9525">
            <a:noFill/>
            <a:miter lim="800000"/>
            <a:headEnd/>
            <a:tailEnd/>
          </a:ln>
        </p:spPr>
        <p:txBody>
          <a:bodyPr wrap="none">
            <a:prstTxWarp prst="textNoShape">
              <a:avLst/>
            </a:prstTxWarp>
            <a:spAutoFit/>
          </a:bodyPr>
          <a:lstStyle/>
          <a:p>
            <a:pPr algn="ctr"/>
            <a:r>
              <a:rPr lang="en-US" sz="1600" dirty="0" smtClean="0">
                <a:latin typeface="Trebuchet MS"/>
              </a:rPr>
              <a:t>Single mode</a:t>
            </a:r>
          </a:p>
          <a:p>
            <a:pPr algn="ctr"/>
            <a:r>
              <a:rPr lang="en-US" sz="1600" dirty="0" smtClean="0">
                <a:latin typeface="Trebuchet MS"/>
              </a:rPr>
              <a:t> fiber</a:t>
            </a:r>
            <a:endParaRPr lang="en-US" sz="1600" dirty="0">
              <a:latin typeface="Trebuchet MS"/>
            </a:endParaRPr>
          </a:p>
        </p:txBody>
      </p:sp>
      <p:sp>
        <p:nvSpPr>
          <p:cNvPr id="22" name="Text Box 84"/>
          <p:cNvSpPr txBox="1">
            <a:spLocks noChangeArrowheads="1"/>
          </p:cNvSpPr>
          <p:nvPr/>
        </p:nvSpPr>
        <p:spPr bwMode="auto">
          <a:xfrm>
            <a:off x="3085233" y="4077072"/>
            <a:ext cx="959017" cy="338554"/>
          </a:xfrm>
          <a:prstGeom prst="rect">
            <a:avLst/>
          </a:prstGeom>
          <a:noFill/>
          <a:ln w="9525">
            <a:noFill/>
            <a:miter lim="800000"/>
            <a:headEnd/>
            <a:tailEnd/>
          </a:ln>
        </p:spPr>
        <p:txBody>
          <a:bodyPr wrap="none">
            <a:prstTxWarp prst="textNoShape">
              <a:avLst/>
            </a:prstTxWarp>
            <a:spAutoFit/>
          </a:bodyPr>
          <a:lstStyle/>
          <a:p>
            <a:pPr algn="ctr"/>
            <a:r>
              <a:rPr lang="en-US" sz="1600" dirty="0" smtClean="0">
                <a:latin typeface="Trebuchet MS"/>
              </a:rPr>
              <a:t>Ball lens</a:t>
            </a:r>
            <a:endParaRPr lang="en-US" sz="1600" dirty="0">
              <a:latin typeface="Trebuchet MS"/>
            </a:endParaRPr>
          </a:p>
        </p:txBody>
      </p:sp>
      <p:sp>
        <p:nvSpPr>
          <p:cNvPr id="23" name="Text Box 84"/>
          <p:cNvSpPr txBox="1">
            <a:spLocks noChangeArrowheads="1"/>
          </p:cNvSpPr>
          <p:nvPr/>
        </p:nvSpPr>
        <p:spPr bwMode="auto">
          <a:xfrm>
            <a:off x="3950346" y="4437112"/>
            <a:ext cx="1626267" cy="338554"/>
          </a:xfrm>
          <a:prstGeom prst="rect">
            <a:avLst/>
          </a:prstGeom>
          <a:noFill/>
          <a:ln w="9525">
            <a:noFill/>
            <a:miter lim="800000"/>
            <a:headEnd/>
            <a:tailEnd/>
          </a:ln>
        </p:spPr>
        <p:txBody>
          <a:bodyPr wrap="none">
            <a:prstTxWarp prst="textNoShape">
              <a:avLst/>
            </a:prstTxWarp>
            <a:spAutoFit/>
          </a:bodyPr>
          <a:lstStyle/>
          <a:p>
            <a:pPr algn="ctr"/>
            <a:r>
              <a:rPr lang="en-US" sz="1600" dirty="0" smtClean="0">
                <a:latin typeface="Trebuchet MS"/>
              </a:rPr>
              <a:t>Thin film filters</a:t>
            </a:r>
            <a:endParaRPr lang="en-US" sz="1600" dirty="0">
              <a:latin typeface="Trebuchet MS"/>
            </a:endParaRPr>
          </a:p>
        </p:txBody>
      </p:sp>
      <p:sp>
        <p:nvSpPr>
          <p:cNvPr id="24" name="Text Box 84"/>
          <p:cNvSpPr txBox="1">
            <a:spLocks noChangeArrowheads="1"/>
          </p:cNvSpPr>
          <p:nvPr/>
        </p:nvSpPr>
        <p:spPr bwMode="auto">
          <a:xfrm>
            <a:off x="7184331" y="3212976"/>
            <a:ext cx="1298152" cy="338554"/>
          </a:xfrm>
          <a:prstGeom prst="rect">
            <a:avLst/>
          </a:prstGeom>
          <a:noFill/>
          <a:ln w="9525">
            <a:noFill/>
            <a:miter lim="800000"/>
            <a:headEnd/>
            <a:tailEnd/>
          </a:ln>
        </p:spPr>
        <p:txBody>
          <a:bodyPr wrap="none">
            <a:prstTxWarp prst="textNoShape">
              <a:avLst/>
            </a:prstTxWarp>
            <a:spAutoFit/>
          </a:bodyPr>
          <a:lstStyle/>
          <a:p>
            <a:pPr algn="ctr"/>
            <a:r>
              <a:rPr lang="en-US" sz="1600" dirty="0" smtClean="0">
                <a:latin typeface="Trebuchet MS"/>
              </a:rPr>
              <a:t>TO Can PINS </a:t>
            </a:r>
            <a:endParaRPr lang="en-US" sz="1600" dirty="0">
              <a:latin typeface="Trebuchet MS"/>
            </a:endParaRPr>
          </a:p>
        </p:txBody>
      </p:sp>
      <p:sp>
        <p:nvSpPr>
          <p:cNvPr id="25" name="Text Box 84"/>
          <p:cNvSpPr txBox="1">
            <a:spLocks noChangeArrowheads="1"/>
          </p:cNvSpPr>
          <p:nvPr/>
        </p:nvSpPr>
        <p:spPr bwMode="auto">
          <a:xfrm>
            <a:off x="6833626" y="548680"/>
            <a:ext cx="1383412" cy="338554"/>
          </a:xfrm>
          <a:prstGeom prst="rect">
            <a:avLst/>
          </a:prstGeom>
          <a:noFill/>
          <a:ln w="9525">
            <a:noFill/>
            <a:miter lim="800000"/>
            <a:headEnd/>
            <a:tailEnd/>
          </a:ln>
        </p:spPr>
        <p:txBody>
          <a:bodyPr wrap="none">
            <a:prstTxWarp prst="textNoShape">
              <a:avLst/>
            </a:prstTxWarp>
            <a:spAutoFit/>
          </a:bodyPr>
          <a:lstStyle/>
          <a:p>
            <a:pPr algn="ctr"/>
            <a:r>
              <a:rPr lang="en-US" sz="1600" dirty="0" smtClean="0">
                <a:latin typeface="Trebuchet MS"/>
              </a:rPr>
              <a:t>TO Can Laser</a:t>
            </a:r>
            <a:endParaRPr lang="en-US" sz="1600" dirty="0">
              <a:latin typeface="Trebuchet MS"/>
            </a:endParaRPr>
          </a:p>
        </p:txBody>
      </p:sp>
      <p:pic>
        <p:nvPicPr>
          <p:cNvPr id="4" name="Picture 3"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5661248"/>
            <a:ext cx="139700" cy="190500"/>
          </a:xfrm>
          <a:prstGeom prst="rect">
            <a:avLst/>
          </a:prstGeom>
        </p:spPr>
      </p:pic>
    </p:spTree>
    <p:extLst>
      <p:ext uri="{BB962C8B-B14F-4D97-AF65-F5344CB8AC3E}">
        <p14:creationId xmlns:p14="http://schemas.microsoft.com/office/powerpoint/2010/main" val="1858198766"/>
      </p:ext>
    </p:extLst>
  </p:cSld>
  <p:clrMapOvr>
    <a:masterClrMapping/>
  </p:clrMapOvr>
  <p:transition/>
  <p:timing>
    <p:tnLst>
      <p:par>
        <p:cTn id="1" dur="indefinite" restart="never" nodeType="tmRoot"/>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88773" name="Rectangle 13"/>
          <p:cNvSpPr>
            <a:spLocks noChangeArrowheads="1"/>
          </p:cNvSpPr>
          <p:nvPr/>
        </p:nvSpPr>
        <p:spPr bwMode="auto">
          <a:xfrm>
            <a:off x="3133725" y="304800"/>
            <a:ext cx="3479800" cy="493713"/>
          </a:xfrm>
          <a:prstGeom prst="rect">
            <a:avLst/>
          </a:prstGeom>
          <a:noFill/>
          <a:ln w="9525">
            <a:noFill/>
            <a:miter lim="800000"/>
            <a:headEnd/>
            <a:tailEnd/>
          </a:ln>
        </p:spPr>
        <p:txBody>
          <a:bodyPr wrap="none">
            <a:prstTxWarp prst="textNoShape">
              <a:avLst/>
            </a:prstTxWarp>
            <a:spAutoFit/>
          </a:bodyPr>
          <a:lstStyle/>
          <a:p>
            <a:pPr algn="ctr">
              <a:lnSpc>
                <a:spcPct val="110000"/>
              </a:lnSpc>
            </a:pPr>
            <a:r>
              <a:rPr i="1" lang="en-US" u="sng"/>
              <a:t>Separating Wavelengths</a:t>
            </a:r>
          </a:p>
        </p:txBody>
      </p:sp>
      <p:grpSp>
        <p:nvGrpSpPr>
          <p:cNvPr id="4" name="Group 11"/>
          <p:cNvGrpSpPr>
            <a:grpSpLocks/>
          </p:cNvGrpSpPr>
          <p:nvPr/>
        </p:nvGrpSpPr>
        <p:grpSpPr bwMode="auto">
          <a:xfrm>
            <a:off x="304800" y="2297113"/>
            <a:ext cx="3641725" cy="3571875"/>
            <a:chOff x="396875" y="1000125"/>
            <a:chExt cx="4506913" cy="5224463"/>
          </a:xfrm>
        </p:grpSpPr>
        <p:sp>
          <p:nvSpPr>
            <p:cNvPr id="288780" name="Freeform 7"/>
            <p:cNvSpPr>
              <a:spLocks/>
            </p:cNvSpPr>
            <p:nvPr/>
          </p:nvSpPr>
          <p:spPr bwMode="auto">
            <a:xfrm>
              <a:off x="436563" y="1428750"/>
              <a:ext cx="4467225" cy="4289425"/>
            </a:xfrm>
            <a:custGeom>
              <a:avLst/>
              <a:gdLst>
                <a:gd fmla="*/ 0 w 2814" name="T0"/>
                <a:gd fmla="*/ 2147483647 h 2702" name="T1"/>
                <a:gd fmla="*/ 2147483647 w 2814" name="T2"/>
                <a:gd fmla="*/ 2147483647 h 2702" name="T3"/>
                <a:gd fmla="*/ 2147483647 w 2814" name="T4"/>
                <a:gd fmla="*/ 2147483647 h 2702" name="T5"/>
                <a:gd fmla="*/ 2147483647 w 2814" name="T6"/>
                <a:gd fmla="*/ 2147483647 h 2702" name="T7"/>
                <a:gd fmla="*/ 2147483647 w 2814" name="T8"/>
                <a:gd fmla="*/ 2147483647 h 2702" name="T9"/>
                <a:gd fmla="*/ 2147483647 w 2814" name="T10"/>
                <a:gd fmla="*/ 2147483647 h 2702" name="T11"/>
                <a:gd fmla="*/ 2147483647 w 2814" name="T12"/>
                <a:gd fmla="*/ 2147483647 h 2702" name="T13"/>
                <a:gd fmla="*/ 2147483647 w 2814" name="T14"/>
                <a:gd fmla="*/ 2147483647 h 2702" name="T15"/>
                <a:gd fmla="*/ 2147483647 w 2814" name="T16"/>
                <a:gd fmla="*/ 2147483647 h 2702" name="T17"/>
                <a:gd fmla="*/ 2147483647 w 2814" name="T18"/>
                <a:gd fmla="*/ 2147483647 h 2702" name="T19"/>
                <a:gd fmla="*/ 2147483647 w 2814" name="T20"/>
                <a:gd fmla="*/ 2147483647 h 2702" name="T21"/>
                <a:gd fmla="*/ 2147483647 w 2814" name="T22"/>
                <a:gd fmla="*/ 2147483647 h 2702" name="T23"/>
                <a:gd fmla="*/ 2147483647 w 2814" name="T24"/>
                <a:gd fmla="*/ 2147483647 h 2702" name="T25"/>
                <a:gd fmla="*/ 2147483647 w 2814" name="T26"/>
                <a:gd fmla="*/ 2147483647 h 2702" name="T27"/>
                <a:gd fmla="*/ 2147483647 w 2814" name="T28"/>
                <a:gd fmla="*/ 2147483647 h 2702" name="T29"/>
                <a:gd fmla="*/ 0 60000 65536" name="T30"/>
                <a:gd fmla="*/ 0 60000 65536" name="T31"/>
                <a:gd fmla="*/ 0 60000 65536" name="T32"/>
                <a:gd fmla="*/ 0 60000 65536" name="T33"/>
                <a:gd fmla="*/ 0 60000 65536" name="T34"/>
                <a:gd fmla="*/ 0 60000 65536" name="T35"/>
                <a:gd fmla="*/ 0 60000 65536" name="T36"/>
                <a:gd fmla="*/ 0 60000 65536" name="T37"/>
                <a:gd fmla="*/ 0 60000 65536" name="T38"/>
                <a:gd fmla="*/ 0 60000 65536" name="T39"/>
                <a:gd fmla="*/ 0 60000 65536" name="T40"/>
                <a:gd fmla="*/ 0 60000 65536" name="T41"/>
                <a:gd fmla="*/ 0 60000 65536" name="T42"/>
                <a:gd fmla="*/ 0 60000 65536" name="T43"/>
                <a:gd fmla="*/ 0 60000 65536" name="T44"/>
                <a:gd fmla="*/ 0 w 2814" name="T45"/>
                <a:gd fmla="*/ 0 h 2702" name="T46"/>
                <a:gd fmla="*/ 2814 w 2814" name="T47"/>
                <a:gd fmla="*/ 2702 h 2702" name="T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b="T48" l="T45" r="T47" t="T46"/>
              <a:pathLst>
                <a:path h="2702" w="2814">
                  <a:moveTo>
                    <a:pt x="0" y="1094"/>
                  </a:moveTo>
                  <a:cubicBezTo>
                    <a:pt x="35" y="1087"/>
                    <a:pt x="141" y="1077"/>
                    <a:pt x="210" y="1052"/>
                  </a:cubicBezTo>
                  <a:cubicBezTo>
                    <a:pt x="279" y="1027"/>
                    <a:pt x="351" y="1001"/>
                    <a:pt x="416" y="943"/>
                  </a:cubicBezTo>
                  <a:cubicBezTo>
                    <a:pt x="481" y="885"/>
                    <a:pt x="539" y="811"/>
                    <a:pt x="600" y="703"/>
                  </a:cubicBezTo>
                  <a:cubicBezTo>
                    <a:pt x="661" y="595"/>
                    <a:pt x="739" y="398"/>
                    <a:pt x="783" y="297"/>
                  </a:cubicBezTo>
                  <a:cubicBezTo>
                    <a:pt x="827" y="196"/>
                    <a:pt x="834" y="127"/>
                    <a:pt x="863" y="94"/>
                  </a:cubicBezTo>
                  <a:cubicBezTo>
                    <a:pt x="867" y="146"/>
                    <a:pt x="888" y="0"/>
                    <a:pt x="919" y="289"/>
                  </a:cubicBezTo>
                  <a:cubicBezTo>
                    <a:pt x="950" y="578"/>
                    <a:pt x="990" y="1466"/>
                    <a:pt x="1047" y="1831"/>
                  </a:cubicBezTo>
                  <a:cubicBezTo>
                    <a:pt x="1104" y="2196"/>
                    <a:pt x="1171" y="2336"/>
                    <a:pt x="1261" y="2477"/>
                  </a:cubicBezTo>
                  <a:cubicBezTo>
                    <a:pt x="1351" y="2618"/>
                    <a:pt x="1498" y="2642"/>
                    <a:pt x="1590" y="2676"/>
                  </a:cubicBezTo>
                  <a:cubicBezTo>
                    <a:pt x="1695" y="2702"/>
                    <a:pt x="1750" y="2702"/>
                    <a:pt x="1815" y="2683"/>
                  </a:cubicBezTo>
                  <a:cubicBezTo>
                    <a:pt x="1880" y="2664"/>
                    <a:pt x="1898" y="2663"/>
                    <a:pt x="1979" y="2614"/>
                  </a:cubicBezTo>
                  <a:cubicBezTo>
                    <a:pt x="2049" y="2570"/>
                    <a:pt x="2149" y="2470"/>
                    <a:pt x="2235" y="2417"/>
                  </a:cubicBezTo>
                  <a:cubicBezTo>
                    <a:pt x="2321" y="2364"/>
                    <a:pt x="2399" y="2331"/>
                    <a:pt x="2495" y="2297"/>
                  </a:cubicBezTo>
                  <a:cubicBezTo>
                    <a:pt x="2591" y="2263"/>
                    <a:pt x="2748" y="2228"/>
                    <a:pt x="2814" y="2210"/>
                  </a:cubicBezTo>
                </a:path>
              </a:pathLst>
            </a:custGeom>
            <a:noFill/>
            <a:ln w="28575">
              <a:solidFill>
                <a:schemeClr val="accent2"/>
              </a:solidFill>
              <a:round/>
              <a:headEnd/>
              <a:tailEnd/>
            </a:ln>
          </p:spPr>
          <p:txBody>
            <a:bodyPr anchor="ctr" wrap="none">
              <a:prstTxWarp prst="textNoShape">
                <a:avLst/>
              </a:prstTxWarp>
            </a:bodyPr>
            <a:lstStyle/>
            <a:p>
              <a:pPr algn="ctr"/>
              <a:endParaRPr lang="en-US" sz="1800"/>
            </a:p>
          </p:txBody>
        </p:sp>
        <p:sp>
          <p:nvSpPr>
            <p:cNvPr id="288781" name="Freeform 8"/>
            <p:cNvSpPr>
              <a:spLocks/>
            </p:cNvSpPr>
            <p:nvPr/>
          </p:nvSpPr>
          <p:spPr bwMode="auto">
            <a:xfrm>
              <a:off x="396875" y="2174875"/>
              <a:ext cx="4506913" cy="3787775"/>
            </a:xfrm>
            <a:custGeom>
              <a:avLst/>
              <a:gdLst>
                <a:gd fmla="*/ 0 w 2839" name="T0"/>
                <a:gd fmla="*/ 2147483647 h 2386" name="T1"/>
                <a:gd fmla="*/ 2147483647 w 2839" name="T2"/>
                <a:gd fmla="*/ 2147483647 h 2386" name="T3"/>
                <a:gd fmla="*/ 2147483647 w 2839" name="T4"/>
                <a:gd fmla="*/ 2147483647 h 2386" name="T5"/>
                <a:gd fmla="*/ 2147483647 w 2839" name="T6"/>
                <a:gd fmla="*/ 2147483647 h 2386" name="T7"/>
                <a:gd fmla="*/ 2147483647 w 2839" name="T8"/>
                <a:gd fmla="*/ 2147483647 h 2386" name="T9"/>
                <a:gd fmla="*/ 2147483647 w 2839" name="T10"/>
                <a:gd fmla="*/ 2147483647 h 2386" name="T11"/>
                <a:gd fmla="*/ 2147483647 w 2839" name="T12"/>
                <a:gd fmla="*/ 2147483647 h 2386" name="T13"/>
                <a:gd fmla="*/ 2147483647 w 2839" name="T14"/>
                <a:gd fmla="*/ 2147483647 h 2386" name="T15"/>
                <a:gd fmla="*/ 2147483647 w 2839" name="T16"/>
                <a:gd fmla="*/ 2147483647 h 2386" name="T17"/>
                <a:gd fmla="*/ 2147483647 w 2839" name="T18"/>
                <a:gd fmla="*/ 2147483647 h 2386" name="T19"/>
                <a:gd fmla="*/ 2147483647 w 2839" name="T20"/>
                <a:gd fmla="*/ 2147483647 h 2386" name="T21"/>
                <a:gd fmla="*/ 2147483647 w 2839" name="T22"/>
                <a:gd fmla="*/ 2147483647 h 2386" name="T23"/>
                <a:gd fmla="*/ 2147483647 w 2839" name="T24"/>
                <a:gd fmla="*/ 2147483647 h 2386" name="T25"/>
                <a:gd fmla="*/ 0 60000 65536" name="T26"/>
                <a:gd fmla="*/ 0 60000 65536" name="T27"/>
                <a:gd fmla="*/ 0 60000 65536" name="T28"/>
                <a:gd fmla="*/ 0 60000 65536" name="T29"/>
                <a:gd fmla="*/ 0 60000 65536" name="T30"/>
                <a:gd fmla="*/ 0 60000 65536" name="T31"/>
                <a:gd fmla="*/ 0 60000 65536" name="T32"/>
                <a:gd fmla="*/ 0 60000 65536" name="T33"/>
                <a:gd fmla="*/ 0 60000 65536" name="T34"/>
                <a:gd fmla="*/ 0 60000 65536" name="T35"/>
                <a:gd fmla="*/ 0 60000 65536" name="T36"/>
                <a:gd fmla="*/ 0 60000 65536" name="T37"/>
                <a:gd fmla="*/ 0 60000 65536" name="T38"/>
                <a:gd fmla="*/ 0 w 2839" name="T39"/>
                <a:gd fmla="*/ 0 h 2386" name="T40"/>
                <a:gd fmla="*/ 2839 w 2839" name="T41"/>
                <a:gd fmla="*/ 2386 h 2386" name="T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b="T42" l="T39" r="T41" t="T40"/>
              <a:pathLst>
                <a:path h="2386" w="2839">
                  <a:moveTo>
                    <a:pt x="0" y="2386"/>
                  </a:moveTo>
                  <a:cubicBezTo>
                    <a:pt x="83" y="2362"/>
                    <a:pt x="372" y="2326"/>
                    <a:pt x="497" y="2241"/>
                  </a:cubicBezTo>
                  <a:cubicBezTo>
                    <a:pt x="622" y="2156"/>
                    <a:pt x="687" y="2071"/>
                    <a:pt x="752" y="1873"/>
                  </a:cubicBezTo>
                  <a:cubicBezTo>
                    <a:pt x="818" y="1675"/>
                    <a:pt x="852" y="1324"/>
                    <a:pt x="888" y="1053"/>
                  </a:cubicBezTo>
                  <a:cubicBezTo>
                    <a:pt x="924" y="782"/>
                    <a:pt x="944" y="422"/>
                    <a:pt x="968" y="248"/>
                  </a:cubicBezTo>
                  <a:cubicBezTo>
                    <a:pt x="992" y="74"/>
                    <a:pt x="1008" y="0"/>
                    <a:pt x="1032" y="8"/>
                  </a:cubicBezTo>
                  <a:cubicBezTo>
                    <a:pt x="1056" y="15"/>
                    <a:pt x="1087" y="188"/>
                    <a:pt x="1112" y="293"/>
                  </a:cubicBezTo>
                  <a:cubicBezTo>
                    <a:pt x="1137" y="398"/>
                    <a:pt x="1139" y="491"/>
                    <a:pt x="1183" y="639"/>
                  </a:cubicBezTo>
                  <a:cubicBezTo>
                    <a:pt x="1227" y="787"/>
                    <a:pt x="1298" y="1005"/>
                    <a:pt x="1375" y="1179"/>
                  </a:cubicBezTo>
                  <a:cubicBezTo>
                    <a:pt x="1452" y="1353"/>
                    <a:pt x="1527" y="1512"/>
                    <a:pt x="1646" y="1685"/>
                  </a:cubicBezTo>
                  <a:cubicBezTo>
                    <a:pt x="1765" y="1858"/>
                    <a:pt x="1964" y="2111"/>
                    <a:pt x="2088" y="2216"/>
                  </a:cubicBezTo>
                  <a:cubicBezTo>
                    <a:pt x="2212" y="2321"/>
                    <a:pt x="2263" y="2294"/>
                    <a:pt x="2388" y="2314"/>
                  </a:cubicBezTo>
                  <a:cubicBezTo>
                    <a:pt x="2513" y="2334"/>
                    <a:pt x="2745" y="2334"/>
                    <a:pt x="2839" y="2339"/>
                  </a:cubicBezTo>
                </a:path>
              </a:pathLst>
            </a:custGeom>
            <a:noFill/>
            <a:ln w="28575">
              <a:solidFill>
                <a:srgbClr val="3D84DB"/>
              </a:solidFill>
              <a:round/>
              <a:headEnd/>
              <a:tailEnd/>
            </a:ln>
          </p:spPr>
          <p:txBody>
            <a:bodyPr anchor="ctr" wrap="none">
              <a:prstTxWarp prst="textNoShape">
                <a:avLst/>
              </a:prstTxWarp>
            </a:bodyPr>
            <a:lstStyle/>
            <a:p>
              <a:pPr algn="ctr"/>
              <a:endParaRPr lang="en-US" sz="1800"/>
            </a:p>
          </p:txBody>
        </p:sp>
        <p:sp>
          <p:nvSpPr>
            <p:cNvPr id="288782" name="Rectangle 9"/>
            <p:cNvSpPr>
              <a:spLocks noChangeArrowheads="1"/>
            </p:cNvSpPr>
            <p:nvPr/>
          </p:nvSpPr>
          <p:spPr bwMode="auto">
            <a:xfrm>
              <a:off x="403225" y="1000125"/>
              <a:ext cx="4500563" cy="4967288"/>
            </a:xfrm>
            <a:prstGeom prst="rect">
              <a:avLst/>
            </a:prstGeom>
            <a:noFill/>
            <a:ln w="9525">
              <a:solidFill>
                <a:schemeClr val="tx1"/>
              </a:solidFill>
              <a:miter lim="800000"/>
              <a:headEnd/>
              <a:tailEnd/>
            </a:ln>
          </p:spPr>
          <p:txBody>
            <a:bodyPr anchor="ctr" wrap="none">
              <a:prstTxWarp prst="textNoShape">
                <a:avLst/>
              </a:prstTxWarp>
            </a:bodyPr>
            <a:lstStyle/>
            <a:p>
              <a:pPr algn="ctr"/>
              <a:endParaRPr lang="en-US" sz="1800"/>
            </a:p>
          </p:txBody>
        </p:sp>
        <p:sp>
          <p:nvSpPr>
            <p:cNvPr id="288783" name="Line 10"/>
            <p:cNvSpPr>
              <a:spLocks noChangeShapeType="1"/>
            </p:cNvSpPr>
            <p:nvPr/>
          </p:nvSpPr>
          <p:spPr bwMode="auto">
            <a:xfrm>
              <a:off x="1490663" y="1028700"/>
              <a:ext cx="0" cy="4948238"/>
            </a:xfrm>
            <a:prstGeom prst="line">
              <a:avLst/>
            </a:prstGeom>
            <a:noFill/>
            <a:ln w="9525">
              <a:solidFill>
                <a:schemeClr val="tx1"/>
              </a:solidFill>
              <a:prstDash val="sysDot"/>
              <a:round/>
              <a:headEnd/>
              <a:tailEnd/>
            </a:ln>
          </p:spPr>
          <p:txBody>
            <a:bodyPr>
              <a:prstTxWarp prst="textNoShape">
                <a:avLst/>
              </a:prstTxWarp>
            </a:bodyPr>
            <a:lstStyle/>
            <a:p>
              <a:endParaRPr lang="en-US"/>
            </a:p>
          </p:txBody>
        </p:sp>
        <p:sp>
          <p:nvSpPr>
            <p:cNvPr id="288784" name="Line 11"/>
            <p:cNvSpPr>
              <a:spLocks noChangeShapeType="1"/>
            </p:cNvSpPr>
            <p:nvPr/>
          </p:nvSpPr>
          <p:spPr bwMode="auto">
            <a:xfrm>
              <a:off x="2301875" y="1022350"/>
              <a:ext cx="0" cy="4948238"/>
            </a:xfrm>
            <a:prstGeom prst="line">
              <a:avLst/>
            </a:prstGeom>
            <a:noFill/>
            <a:ln w="9525">
              <a:solidFill>
                <a:schemeClr val="tx1"/>
              </a:solidFill>
              <a:prstDash val="sysDot"/>
              <a:round/>
              <a:headEnd/>
              <a:tailEnd/>
            </a:ln>
          </p:spPr>
          <p:txBody>
            <a:bodyPr>
              <a:prstTxWarp prst="textNoShape">
                <a:avLst/>
              </a:prstTxWarp>
            </a:bodyPr>
            <a:lstStyle/>
            <a:p>
              <a:endParaRPr lang="en-US"/>
            </a:p>
          </p:txBody>
        </p:sp>
        <p:sp>
          <p:nvSpPr>
            <p:cNvPr id="288785" name="Line 12"/>
            <p:cNvSpPr>
              <a:spLocks noChangeShapeType="1"/>
            </p:cNvSpPr>
            <p:nvPr/>
          </p:nvSpPr>
          <p:spPr bwMode="auto">
            <a:xfrm>
              <a:off x="3686175" y="1016000"/>
              <a:ext cx="0" cy="4948238"/>
            </a:xfrm>
            <a:prstGeom prst="line">
              <a:avLst/>
            </a:prstGeom>
            <a:noFill/>
            <a:ln w="9525">
              <a:solidFill>
                <a:schemeClr val="tx1"/>
              </a:solidFill>
              <a:prstDash val="sysDot"/>
              <a:round/>
              <a:headEnd/>
              <a:tailEnd/>
            </a:ln>
          </p:spPr>
          <p:txBody>
            <a:bodyPr>
              <a:prstTxWarp prst="textNoShape">
                <a:avLst/>
              </a:prstTxWarp>
            </a:bodyPr>
            <a:lstStyle/>
            <a:p>
              <a:endParaRPr lang="en-US"/>
            </a:p>
          </p:txBody>
        </p:sp>
        <p:pic>
          <p:nvPicPr>
            <p:cNvPr descr="txp_fig" id="288786" name="Picture 13"/>
            <p:cNvPicPr>
              <a:picLocks noChangeArrowheads="1" noChangeAspect="1"/>
            </p:cNvPicPr>
            <p:nvPr>
              <p:custDataLst>
                <p:tags r:id="rId2"/>
              </p:custDataLst>
            </p:nvPr>
          </p:nvPicPr>
          <p:blipFill>
            <a:blip cstate="print" r:embed="rId7"/>
            <a:srcRect/>
            <a:stretch>
              <a:fillRect/>
            </a:stretch>
          </p:blipFill>
          <p:spPr bwMode="auto">
            <a:xfrm>
              <a:off x="4618038" y="6084888"/>
              <a:ext cx="180975" cy="139700"/>
            </a:xfrm>
            <a:prstGeom prst="rect">
              <a:avLst/>
            </a:prstGeom>
            <a:noFill/>
            <a:ln w="9525">
              <a:noFill/>
              <a:miter lim="800000"/>
              <a:headEnd/>
              <a:tailEnd/>
            </a:ln>
          </p:spPr>
        </p:pic>
        <p:pic>
          <p:nvPicPr>
            <p:cNvPr descr="txp_fig" id="288787" name="Picture 17"/>
            <p:cNvPicPr>
              <a:picLocks noChangeArrowheads="1" noChangeAspect="1"/>
            </p:cNvPicPr>
            <p:nvPr>
              <p:custDataLst>
                <p:tags r:id="rId3"/>
              </p:custDataLst>
            </p:nvPr>
          </p:nvPicPr>
          <p:blipFill>
            <a:blip cstate="print" r:embed="rId8"/>
            <a:srcRect/>
            <a:stretch>
              <a:fillRect/>
            </a:stretch>
          </p:blipFill>
          <p:spPr bwMode="auto">
            <a:xfrm>
              <a:off x="2894013" y="1222375"/>
              <a:ext cx="1746250" cy="319088"/>
            </a:xfrm>
            <a:prstGeom prst="rect">
              <a:avLst/>
            </a:prstGeom>
            <a:noFill/>
            <a:ln w="9525">
              <a:noFill/>
              <a:miter lim="800000"/>
              <a:headEnd/>
              <a:tailEnd/>
            </a:ln>
          </p:spPr>
        </p:pic>
        <p:pic>
          <p:nvPicPr>
            <p:cNvPr descr="txp_fig" id="288788" name="Picture 18"/>
            <p:cNvPicPr>
              <a:picLocks noChangeArrowheads="1" noChangeAspect="1"/>
            </p:cNvPicPr>
            <p:nvPr>
              <p:custDataLst>
                <p:tags r:id="rId4"/>
              </p:custDataLst>
            </p:nvPr>
          </p:nvPicPr>
          <p:blipFill>
            <a:blip cstate="print" r:embed="rId9"/>
            <a:srcRect/>
            <a:stretch>
              <a:fillRect/>
            </a:stretch>
          </p:blipFill>
          <p:spPr bwMode="auto">
            <a:xfrm>
              <a:off x="1169988" y="2009775"/>
              <a:ext cx="254000" cy="211138"/>
            </a:xfrm>
            <a:prstGeom prst="rect">
              <a:avLst/>
            </a:prstGeom>
            <a:noFill/>
            <a:ln w="9525">
              <a:noFill/>
              <a:miter lim="800000"/>
              <a:headEnd/>
              <a:tailEnd/>
            </a:ln>
          </p:spPr>
        </p:pic>
        <p:pic>
          <p:nvPicPr>
            <p:cNvPr descr="txp_fig" id="288789" name="Picture 21"/>
            <p:cNvPicPr>
              <a:picLocks noChangeArrowheads="1" noChangeAspect="1"/>
            </p:cNvPicPr>
            <p:nvPr>
              <p:custDataLst>
                <p:tags r:id="rId5"/>
              </p:custDataLst>
            </p:nvPr>
          </p:nvPicPr>
          <p:blipFill>
            <a:blip cstate="print" r:embed="rId10"/>
            <a:srcRect/>
            <a:stretch>
              <a:fillRect/>
            </a:stretch>
          </p:blipFill>
          <p:spPr bwMode="auto">
            <a:xfrm>
              <a:off x="2673350" y="3540125"/>
              <a:ext cx="233363" cy="212725"/>
            </a:xfrm>
            <a:prstGeom prst="rect">
              <a:avLst/>
            </a:prstGeom>
            <a:noFill/>
            <a:ln w="9525">
              <a:noFill/>
              <a:miter lim="800000"/>
              <a:headEnd/>
              <a:tailEnd/>
            </a:ln>
          </p:spPr>
        </p:pic>
      </p:grpSp>
      <p:graphicFrame>
        <p:nvGraphicFramePr>
          <p:cNvPr id="18" name="Object 4"/>
          <p:cNvGraphicFramePr>
            <a:graphicFrameLocks noChangeAspect="1"/>
          </p:cNvGraphicFramePr>
          <p:nvPr>
            <p:extLst>
              <p:ext uri="{D42A27DB-BD31-4B8C-83A1-F6EECF244321}">
                <p14:modId xmlns:p14="http://schemas.microsoft.com/office/powerpoint/2010/main" val="1251540719"/>
              </p:ext>
            </p:extLst>
          </p:nvPr>
        </p:nvGraphicFramePr>
        <p:xfrm>
          <a:off x="5364088" y="1124744"/>
          <a:ext cx="3606800" cy="2514600"/>
        </p:xfrm>
        <a:graphic>
          <a:graphicData uri="http://schemas.openxmlformats.org/presentationml/2006/ole">
            <mc:AlternateContent xmlns:mc="http://schemas.openxmlformats.org/markup-compatibility/2006">
              <mc:Choice xmlns:v="urn:schemas-microsoft-com:vml" Requires="v">
                <p:oleObj imgH="6653968" imgW="10095238" name="Image" progId="" r:id="rId11" spid="_x0000_s1050">
                  <p:embed/>
                </p:oleObj>
              </mc:Choice>
              <mc:Fallback>
                <p:oleObj imgH="6653968" imgW="10095238" name="Image" progId="" r:id="rId11">
                  <p:embed/>
                  <p:pic>
                    <p:nvPicPr>
                      <p:cNvPr id="0" name="Picture 19"/>
                      <p:cNvPicPr>
                        <a:picLocks noChangeArrowheads="1"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64088" y="1124744"/>
                        <a:ext cx="3606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8099" rotWithShape="0">
                                <a:schemeClr val="bg2">
                                  <a:alpha val="74997"/>
                                </a:schemeClr>
                              </a:outerShdw>
                            </a:effectLst>
                          </a14:hiddenEffects>
                        </a:ext>
                      </a:extLst>
                    </p:spPr>
                  </p:pic>
                </p:oleObj>
              </mc:Fallback>
            </mc:AlternateContent>
          </a:graphicData>
        </a:graphic>
      </p:graphicFrame>
      <p:sp>
        <p:nvSpPr>
          <p:cNvPr id="19" name="TextBox 18"/>
          <p:cNvSpPr txBox="1">
            <a:spLocks noChangeArrowheads="1"/>
          </p:cNvSpPr>
          <p:nvPr/>
        </p:nvSpPr>
        <p:spPr bwMode="auto">
          <a:xfrm>
            <a:off x="1331640" y="980728"/>
            <a:ext cx="1243012" cy="366713"/>
          </a:xfrm>
          <a:prstGeom prst="rect">
            <a:avLst/>
          </a:prstGeom>
          <a:noFill/>
          <a:ln w="9525">
            <a:noFill/>
            <a:miter lim="800000"/>
            <a:headEnd/>
            <a:tailEnd/>
          </a:ln>
        </p:spPr>
        <p:txBody>
          <a:bodyPr wrap="none">
            <a:prstTxWarp prst="textNoShape">
              <a:avLst/>
            </a:prstTxWarp>
            <a:spAutoFit/>
          </a:bodyPr>
          <a:lstStyle/>
          <a:p>
            <a:pPr algn="ctr"/>
            <a:r>
              <a:rPr dirty="0" i="1" lang="en-US" sz="1800"/>
              <a:t>Dispersion</a:t>
            </a:r>
          </a:p>
        </p:txBody>
      </p:sp>
      <p:sp>
        <p:nvSpPr>
          <p:cNvPr id="20" name="TextBox 19"/>
          <p:cNvSpPr txBox="1">
            <a:spLocks noChangeArrowheads="1"/>
          </p:cNvSpPr>
          <p:nvPr/>
        </p:nvSpPr>
        <p:spPr bwMode="auto">
          <a:xfrm>
            <a:off x="6253163" y="1143000"/>
            <a:ext cx="1312862" cy="366713"/>
          </a:xfrm>
          <a:prstGeom prst="rect">
            <a:avLst/>
          </a:prstGeom>
          <a:noFill/>
          <a:ln w="9525">
            <a:noFill/>
            <a:miter lim="800000"/>
            <a:headEnd/>
            <a:tailEnd/>
          </a:ln>
        </p:spPr>
        <p:txBody>
          <a:bodyPr wrap="none">
            <a:prstTxWarp prst="textNoShape">
              <a:avLst/>
            </a:prstTxWarp>
            <a:spAutoFit/>
          </a:bodyPr>
          <a:lstStyle/>
          <a:p>
            <a:pPr algn="ctr"/>
            <a:r>
              <a:rPr dirty="0" i="1" lang="en-US" sz="1800"/>
              <a:t>Diffraction</a:t>
            </a:r>
          </a:p>
        </p:txBody>
      </p:sp>
      <p:pic>
        <p:nvPicPr>
          <p:cNvPr id="2" name="Picture 1"/>
          <p:cNvPicPr>
            <a:picLocks noChangeAspect="1"/>
          </p:cNvPicPr>
          <p:nvPr/>
        </p:nvPicPr>
        <p:blipFill>
          <a:blip cstate="print" r:embed="rId13"/>
          <a:stretch>
            <a:fillRect/>
          </a:stretch>
        </p:blipFill>
        <p:spPr>
          <a:xfrm>
            <a:off x="323528" y="1340768"/>
            <a:ext cx="3024336" cy="874498"/>
          </a:xfrm>
          <a:prstGeom prst="rect">
            <a:avLst/>
          </a:prstGeom>
        </p:spPr>
      </p:pic>
      <p:sp>
        <p:nvSpPr>
          <p:cNvPr id="21" name="Text Box 2"/>
          <p:cNvSpPr txBox="1">
            <a:spLocks noChangeArrowheads="1"/>
          </p:cNvSpPr>
          <p:nvPr/>
        </p:nvSpPr>
        <p:spPr bwMode="auto">
          <a:xfrm>
            <a:off x="3347864" y="1412776"/>
            <a:ext cx="20162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charset="0" typeface="Helvetica"/>
                <a:ea charset="0" typeface="ＭＳ Ｐゴシック"/>
                <a:cs charset="0" typeface="ＭＳ Ｐゴシック"/>
              </a:defRPr>
            </a:lvl1pPr>
            <a:lvl2pPr eaLnBrk="0" hangingPunct="0" indent="-285750" marL="742950">
              <a:defRPr sz="2400">
                <a:solidFill>
                  <a:schemeClr val="tx1"/>
                </a:solidFill>
                <a:latin charset="0" typeface="Helvetica"/>
                <a:ea charset="0" typeface="ＭＳ Ｐゴシック"/>
              </a:defRPr>
            </a:lvl2pPr>
            <a:lvl3pPr eaLnBrk="0" hangingPunct="0" indent="-228600" marL="1143000">
              <a:defRPr sz="2400">
                <a:solidFill>
                  <a:schemeClr val="tx1"/>
                </a:solidFill>
                <a:latin charset="0" typeface="Helvetica"/>
                <a:ea charset="0" typeface="ＭＳ Ｐゴシック"/>
              </a:defRPr>
            </a:lvl3pPr>
            <a:lvl4pPr eaLnBrk="0" hangingPunct="0" indent="-228600" marL="1600200">
              <a:defRPr sz="2400">
                <a:solidFill>
                  <a:schemeClr val="tx1"/>
                </a:solidFill>
                <a:latin charset="0" typeface="Helvetica"/>
                <a:ea charset="0" typeface="ＭＳ Ｐゴシック"/>
              </a:defRPr>
            </a:lvl4pPr>
            <a:lvl5pPr eaLnBrk="0" hangingPunct="0" indent="-228600" marL="2057400">
              <a:defRPr sz="2400">
                <a:solidFill>
                  <a:schemeClr val="tx1"/>
                </a:solidFill>
                <a:latin charset="0" typeface="Helvetica"/>
                <a:ea charset="0" typeface="ＭＳ Ｐゴシック"/>
              </a:defRPr>
            </a:lvl5pPr>
            <a:lvl6pPr eaLnBrk="0" fontAlgn="base" hangingPunct="0" indent="-228600" marL="2514600">
              <a:spcBef>
                <a:spcPct val="0"/>
              </a:spcBef>
              <a:spcAft>
                <a:spcPct val="0"/>
              </a:spcAft>
              <a:defRPr sz="2400">
                <a:solidFill>
                  <a:schemeClr val="tx1"/>
                </a:solidFill>
                <a:latin charset="0" typeface="Helvetica"/>
                <a:ea charset="0" typeface="ＭＳ Ｐゴシック"/>
              </a:defRPr>
            </a:lvl6pPr>
            <a:lvl7pPr eaLnBrk="0" fontAlgn="base" hangingPunct="0" indent="-228600" marL="2971800">
              <a:spcBef>
                <a:spcPct val="0"/>
              </a:spcBef>
              <a:spcAft>
                <a:spcPct val="0"/>
              </a:spcAft>
              <a:defRPr sz="2400">
                <a:solidFill>
                  <a:schemeClr val="tx1"/>
                </a:solidFill>
                <a:latin charset="0" typeface="Helvetica"/>
                <a:ea charset="0" typeface="ＭＳ Ｐゴシック"/>
              </a:defRPr>
            </a:lvl7pPr>
            <a:lvl8pPr eaLnBrk="0" fontAlgn="base" hangingPunct="0" indent="-228600" marL="3429000">
              <a:spcBef>
                <a:spcPct val="0"/>
              </a:spcBef>
              <a:spcAft>
                <a:spcPct val="0"/>
              </a:spcAft>
              <a:defRPr sz="2400">
                <a:solidFill>
                  <a:schemeClr val="tx1"/>
                </a:solidFill>
                <a:latin charset="0" typeface="Helvetica"/>
                <a:ea charset="0" typeface="ＭＳ Ｐゴシック"/>
              </a:defRPr>
            </a:lvl8pPr>
            <a:lvl9pPr eaLnBrk="0" fontAlgn="base" hangingPunct="0" indent="-228600" marL="3886200">
              <a:spcBef>
                <a:spcPct val="0"/>
              </a:spcBef>
              <a:spcAft>
                <a:spcPct val="0"/>
              </a:spcAft>
              <a:defRPr sz="2400">
                <a:solidFill>
                  <a:schemeClr val="tx1"/>
                </a:solidFill>
                <a:latin charset="0" typeface="Helvetica"/>
                <a:ea charset="0" typeface="ＭＳ Ｐゴシック"/>
              </a:defRPr>
            </a:lvl9pPr>
          </a:lstStyle>
          <a:p>
            <a:pPr eaLnBrk="1" hangingPunct="1"/>
            <a:r>
              <a:rPr dirty="0" lang="en-US" smtClean="0" sz="1000">
                <a:latin charset="0" typeface="Trebuchet MS"/>
              </a:rPr>
              <a:t>Image by Ian Mackenzie </a:t>
            </a:r>
            <a:r>
              <a:rPr dirty="0" lang="en-US" smtClean="0" sz="1000">
                <a:latin charset="0" typeface="Trebuchet MS"/>
                <a:hlinkClick r:id="rId14"/>
              </a:rPr>
              <a:t>http://www.flickr.com/photos/madmack/136237003/</a:t>
            </a:r>
            <a:endParaRPr dirty="0" lang="en-US" smtClean="0" sz="1000">
              <a:latin charset="0" typeface="Trebuchet MS"/>
            </a:endParaRPr>
          </a:p>
          <a:p>
            <a:pPr eaLnBrk="1" hangingPunct="1"/>
            <a:r>
              <a:rPr dirty="0" lang="en-US" smtClean="0" sz="1000">
                <a:latin charset="0" typeface="Trebuchet MS"/>
              </a:rPr>
              <a:t>on </a:t>
            </a:r>
            <a:r>
              <a:rPr dirty="0" err="1" lang="en-US" smtClean="0" sz="1000">
                <a:latin charset="0" typeface="Trebuchet MS"/>
              </a:rPr>
              <a:t>flickr</a:t>
            </a:r>
            <a:r>
              <a:rPr dirty="0" lang="en-US" smtClean="0" sz="1000">
                <a:latin charset="0" typeface="Trebuchet MS"/>
              </a:rPr>
              <a:t> </a:t>
            </a:r>
            <a:endParaRPr dirty="0" lang="en-US" sz="1000">
              <a:latin charset="0" typeface="Trebuchet MS"/>
            </a:endParaRPr>
          </a:p>
        </p:txBody>
      </p:sp>
      <p:pic>
        <p:nvPicPr>
          <p:cNvPr id="3" name="Picture 2"/>
          <p:cNvPicPr>
            <a:picLocks noChangeAspect="1"/>
          </p:cNvPicPr>
          <p:nvPr/>
        </p:nvPicPr>
        <p:blipFill rotWithShape="1">
          <a:blip cstate="print" r:embed="rId15"/>
          <a:stretch/>
        </p:blipFill>
        <p:spPr>
          <a:xfrm>
            <a:off x="1907704" y="3861048"/>
            <a:ext cx="2832383" cy="2459484"/>
          </a:xfrm>
          <a:prstGeom prst="rect">
            <a:avLst/>
          </a:prstGeom>
        </p:spPr>
      </p:pic>
      <p:sp>
        <p:nvSpPr>
          <p:cNvPr id="23" name="Text Box 2"/>
          <p:cNvSpPr txBox="1">
            <a:spLocks noChangeArrowheads="1"/>
          </p:cNvSpPr>
          <p:nvPr/>
        </p:nvSpPr>
        <p:spPr bwMode="auto">
          <a:xfrm>
            <a:off x="1907704" y="6309320"/>
            <a:ext cx="27363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charset="0" typeface="Helvetica"/>
                <a:ea charset="0" typeface="ＭＳ Ｐゴシック"/>
                <a:cs charset="0" typeface="ＭＳ Ｐゴシック"/>
              </a:defRPr>
            </a:lvl1pPr>
            <a:lvl2pPr eaLnBrk="0" hangingPunct="0" indent="-285750" marL="742950">
              <a:defRPr sz="2400">
                <a:solidFill>
                  <a:schemeClr val="tx1"/>
                </a:solidFill>
                <a:latin charset="0" typeface="Helvetica"/>
                <a:ea charset="0" typeface="ＭＳ Ｐゴシック"/>
              </a:defRPr>
            </a:lvl2pPr>
            <a:lvl3pPr eaLnBrk="0" hangingPunct="0" indent="-228600" marL="1143000">
              <a:defRPr sz="2400">
                <a:solidFill>
                  <a:schemeClr val="tx1"/>
                </a:solidFill>
                <a:latin charset="0" typeface="Helvetica"/>
                <a:ea charset="0" typeface="ＭＳ Ｐゴシック"/>
              </a:defRPr>
            </a:lvl3pPr>
            <a:lvl4pPr eaLnBrk="0" hangingPunct="0" indent="-228600" marL="1600200">
              <a:defRPr sz="2400">
                <a:solidFill>
                  <a:schemeClr val="tx1"/>
                </a:solidFill>
                <a:latin charset="0" typeface="Helvetica"/>
                <a:ea charset="0" typeface="ＭＳ Ｐゴシック"/>
              </a:defRPr>
            </a:lvl4pPr>
            <a:lvl5pPr eaLnBrk="0" hangingPunct="0" indent="-228600" marL="2057400">
              <a:defRPr sz="2400">
                <a:solidFill>
                  <a:schemeClr val="tx1"/>
                </a:solidFill>
                <a:latin charset="0" typeface="Helvetica"/>
                <a:ea charset="0" typeface="ＭＳ Ｐゴシック"/>
              </a:defRPr>
            </a:lvl5pPr>
            <a:lvl6pPr eaLnBrk="0" fontAlgn="base" hangingPunct="0" indent="-228600" marL="2514600">
              <a:spcBef>
                <a:spcPct val="0"/>
              </a:spcBef>
              <a:spcAft>
                <a:spcPct val="0"/>
              </a:spcAft>
              <a:defRPr sz="2400">
                <a:solidFill>
                  <a:schemeClr val="tx1"/>
                </a:solidFill>
                <a:latin charset="0" typeface="Helvetica"/>
                <a:ea charset="0" typeface="ＭＳ Ｐゴシック"/>
              </a:defRPr>
            </a:lvl6pPr>
            <a:lvl7pPr eaLnBrk="0" fontAlgn="base" hangingPunct="0" indent="-228600" marL="2971800">
              <a:spcBef>
                <a:spcPct val="0"/>
              </a:spcBef>
              <a:spcAft>
                <a:spcPct val="0"/>
              </a:spcAft>
              <a:defRPr sz="2400">
                <a:solidFill>
                  <a:schemeClr val="tx1"/>
                </a:solidFill>
                <a:latin charset="0" typeface="Helvetica"/>
                <a:ea charset="0" typeface="ＭＳ Ｐゴシック"/>
              </a:defRPr>
            </a:lvl7pPr>
            <a:lvl8pPr eaLnBrk="0" fontAlgn="base" hangingPunct="0" indent="-228600" marL="3429000">
              <a:spcBef>
                <a:spcPct val="0"/>
              </a:spcBef>
              <a:spcAft>
                <a:spcPct val="0"/>
              </a:spcAft>
              <a:defRPr sz="2400">
                <a:solidFill>
                  <a:schemeClr val="tx1"/>
                </a:solidFill>
                <a:latin charset="0" typeface="Helvetica"/>
                <a:ea charset="0" typeface="ＭＳ Ｐゴシック"/>
              </a:defRPr>
            </a:lvl8pPr>
            <a:lvl9pPr eaLnBrk="0" fontAlgn="base" hangingPunct="0" indent="-228600" marL="3886200">
              <a:spcBef>
                <a:spcPct val="0"/>
              </a:spcBef>
              <a:spcAft>
                <a:spcPct val="0"/>
              </a:spcAft>
              <a:defRPr sz="2400">
                <a:solidFill>
                  <a:schemeClr val="tx1"/>
                </a:solidFill>
                <a:latin charset="0" typeface="Helvetica"/>
                <a:ea charset="0" typeface="ＭＳ Ｐゴシック"/>
              </a:defRPr>
            </a:lvl9pPr>
          </a:lstStyle>
          <a:p>
            <a:pPr eaLnBrk="1" hangingPunct="1"/>
            <a:r>
              <a:rPr dirty="0" lang="en-US" smtClean="0" sz="1000">
                <a:latin charset="0" typeface="Trebuchet MS"/>
              </a:rPr>
              <a:t>Image by </a:t>
            </a:r>
            <a:r>
              <a:rPr dirty="0" err="1" lang="en-US" smtClean="0" sz="1000">
                <a:latin charset="0" typeface="Trebuchet MS"/>
              </a:rPr>
              <a:t>wonker</a:t>
            </a:r>
            <a:r>
              <a:rPr dirty="0" lang="en-US" sz="1000">
                <a:latin charset="0" typeface="Trebuchet MS"/>
              </a:rPr>
              <a:t> </a:t>
            </a:r>
            <a:r>
              <a:rPr dirty="0" lang="en-US" sz="1000">
                <a:latin charset="0" typeface="Trebuchet MS"/>
                <a:hlinkClick r:id="rId16"/>
              </a:rPr>
              <a:t>http://</a:t>
            </a:r>
            <a:r>
              <a:rPr dirty="0" err="1" lang="en-US" sz="1000">
                <a:latin charset="0" typeface="Trebuchet MS"/>
                <a:hlinkClick r:id="rId16"/>
              </a:rPr>
              <a:t>www.flickr.com</a:t>
            </a:r>
            <a:r>
              <a:rPr dirty="0" lang="en-US" sz="1000">
                <a:latin charset="0" typeface="Trebuchet MS"/>
                <a:hlinkClick r:id="rId16"/>
              </a:rPr>
              <a:t>/photos/</a:t>
            </a:r>
            <a:r>
              <a:rPr dirty="0" err="1" lang="en-US" sz="1000">
                <a:latin charset="0" typeface="Trebuchet MS"/>
                <a:hlinkClick r:id="rId16"/>
              </a:rPr>
              <a:t>wonker</a:t>
            </a:r>
            <a:r>
              <a:rPr dirty="0" lang="en-US" sz="1000">
                <a:latin charset="0" typeface="Trebuchet MS"/>
                <a:hlinkClick r:id="rId16"/>
              </a:rPr>
              <a:t>/2505350820</a:t>
            </a:r>
            <a:r>
              <a:rPr dirty="0" lang="en-US" smtClean="0" sz="1000">
                <a:latin charset="0" typeface="Trebuchet MS"/>
                <a:hlinkClick r:id="rId16"/>
              </a:rPr>
              <a:t>/</a:t>
            </a:r>
            <a:r>
              <a:rPr dirty="0" lang="en-US" smtClean="0" sz="1000">
                <a:latin charset="0" typeface="Trebuchet MS"/>
              </a:rPr>
              <a:t> on </a:t>
            </a:r>
            <a:r>
              <a:rPr dirty="0" err="1" lang="en-US" smtClean="0" sz="1000">
                <a:latin charset="0" typeface="Trebuchet MS"/>
              </a:rPr>
              <a:t>flickr</a:t>
            </a:r>
            <a:r>
              <a:rPr dirty="0" lang="en-US" smtClean="0" sz="1000">
                <a:latin charset="0" typeface="Trebuchet MS"/>
              </a:rPr>
              <a:t> </a:t>
            </a:r>
            <a:endParaRPr dirty="0" lang="en-US" sz="1000">
              <a:latin charset="0" typeface="Trebuchet MS"/>
            </a:endParaRPr>
          </a:p>
        </p:txBody>
      </p:sp>
      <p:pic>
        <p:nvPicPr>
          <p:cNvPr id="5" name="Picture 4"/>
          <p:cNvPicPr>
            <a:picLocks noChangeAspect="1"/>
          </p:cNvPicPr>
          <p:nvPr/>
        </p:nvPicPr>
        <p:blipFill>
          <a:blip cstate="print" r:embed="rId17"/>
          <a:stretch>
            <a:fillRect/>
          </a:stretch>
        </p:blipFill>
        <p:spPr>
          <a:xfrm>
            <a:off x="5436096" y="4005064"/>
            <a:ext cx="3115196" cy="2075170"/>
          </a:xfrm>
          <a:prstGeom prst="rect">
            <a:avLst/>
          </a:prstGeom>
        </p:spPr>
      </p:pic>
      <p:sp>
        <p:nvSpPr>
          <p:cNvPr id="27" name="Text Box 2"/>
          <p:cNvSpPr txBox="1">
            <a:spLocks noChangeArrowheads="1"/>
          </p:cNvSpPr>
          <p:nvPr/>
        </p:nvSpPr>
        <p:spPr bwMode="auto">
          <a:xfrm>
            <a:off x="6084168" y="6093296"/>
            <a:ext cx="221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charset="0" typeface="Helvetica"/>
                <a:ea charset="0" typeface="ＭＳ Ｐゴシック"/>
                <a:cs charset="0" typeface="ＭＳ Ｐゴシック"/>
              </a:defRPr>
            </a:lvl1pPr>
            <a:lvl2pPr eaLnBrk="0" hangingPunct="0" indent="-285750" marL="742950">
              <a:defRPr sz="2400">
                <a:solidFill>
                  <a:schemeClr val="tx1"/>
                </a:solidFill>
                <a:latin charset="0" typeface="Helvetica"/>
                <a:ea charset="0" typeface="ＭＳ Ｐゴシック"/>
              </a:defRPr>
            </a:lvl2pPr>
            <a:lvl3pPr eaLnBrk="0" hangingPunct="0" indent="-228600" marL="1143000">
              <a:defRPr sz="2400">
                <a:solidFill>
                  <a:schemeClr val="tx1"/>
                </a:solidFill>
                <a:latin charset="0" typeface="Helvetica"/>
                <a:ea charset="0" typeface="ＭＳ Ｐゴシック"/>
              </a:defRPr>
            </a:lvl3pPr>
            <a:lvl4pPr eaLnBrk="0" hangingPunct="0" indent="-228600" marL="1600200">
              <a:defRPr sz="2400">
                <a:solidFill>
                  <a:schemeClr val="tx1"/>
                </a:solidFill>
                <a:latin charset="0" typeface="Helvetica"/>
                <a:ea charset="0" typeface="ＭＳ Ｐゴシック"/>
              </a:defRPr>
            </a:lvl4pPr>
            <a:lvl5pPr eaLnBrk="0" hangingPunct="0" indent="-228600" marL="2057400">
              <a:defRPr sz="2400">
                <a:solidFill>
                  <a:schemeClr val="tx1"/>
                </a:solidFill>
                <a:latin charset="0" typeface="Helvetica"/>
                <a:ea charset="0" typeface="ＭＳ Ｐゴシック"/>
              </a:defRPr>
            </a:lvl5pPr>
            <a:lvl6pPr eaLnBrk="0" fontAlgn="base" hangingPunct="0" indent="-228600" marL="2514600">
              <a:spcBef>
                <a:spcPct val="0"/>
              </a:spcBef>
              <a:spcAft>
                <a:spcPct val="0"/>
              </a:spcAft>
              <a:defRPr sz="2400">
                <a:solidFill>
                  <a:schemeClr val="tx1"/>
                </a:solidFill>
                <a:latin charset="0" typeface="Helvetica"/>
                <a:ea charset="0" typeface="ＭＳ Ｐゴシック"/>
              </a:defRPr>
            </a:lvl6pPr>
            <a:lvl7pPr eaLnBrk="0" fontAlgn="base" hangingPunct="0" indent="-228600" marL="2971800">
              <a:spcBef>
                <a:spcPct val="0"/>
              </a:spcBef>
              <a:spcAft>
                <a:spcPct val="0"/>
              </a:spcAft>
              <a:defRPr sz="2400">
                <a:solidFill>
                  <a:schemeClr val="tx1"/>
                </a:solidFill>
                <a:latin charset="0" typeface="Helvetica"/>
                <a:ea charset="0" typeface="ＭＳ Ｐゴシック"/>
              </a:defRPr>
            </a:lvl7pPr>
            <a:lvl8pPr eaLnBrk="0" fontAlgn="base" hangingPunct="0" indent="-228600" marL="3429000">
              <a:spcBef>
                <a:spcPct val="0"/>
              </a:spcBef>
              <a:spcAft>
                <a:spcPct val="0"/>
              </a:spcAft>
              <a:defRPr sz="2400">
                <a:solidFill>
                  <a:schemeClr val="tx1"/>
                </a:solidFill>
                <a:latin charset="0" typeface="Helvetica"/>
                <a:ea charset="0" typeface="ＭＳ Ｐゴシック"/>
              </a:defRPr>
            </a:lvl8pPr>
            <a:lvl9pPr eaLnBrk="0" fontAlgn="base" hangingPunct="0" indent="-228600" marL="3886200">
              <a:spcBef>
                <a:spcPct val="0"/>
              </a:spcBef>
              <a:spcAft>
                <a:spcPct val="0"/>
              </a:spcAft>
              <a:defRPr sz="2400">
                <a:solidFill>
                  <a:schemeClr val="tx1"/>
                </a:solidFill>
                <a:latin charset="0" typeface="Helvetica"/>
                <a:ea charset="0" typeface="ＭＳ Ｐゴシック"/>
              </a:defRPr>
            </a:lvl9pPr>
          </a:lstStyle>
          <a:p>
            <a:pPr eaLnBrk="1" hangingPunct="1"/>
            <a:r>
              <a:rPr dirty="0" lang="en-US" sz="1200">
                <a:latin charset="0" typeface="Trebuchet MS"/>
              </a:rPr>
              <a:t>Image is in the public domain</a:t>
            </a:r>
          </a:p>
        </p:txBody>
      </p:sp>
      <p:sp>
        <p:nvSpPr>
          <p:cNvPr id="28" name="TextBox 27"/>
          <p:cNvSpPr txBox="1">
            <a:spLocks noChangeArrowheads="1"/>
          </p:cNvSpPr>
          <p:nvPr/>
        </p:nvSpPr>
        <p:spPr bwMode="auto">
          <a:xfrm>
            <a:off x="5436096" y="3717032"/>
            <a:ext cx="3365024" cy="307777"/>
          </a:xfrm>
          <a:prstGeom prst="rect">
            <a:avLst/>
          </a:prstGeom>
          <a:noFill/>
          <a:ln w="9525">
            <a:noFill/>
            <a:miter lim="800000"/>
            <a:headEnd/>
            <a:tailEnd/>
          </a:ln>
        </p:spPr>
        <p:txBody>
          <a:bodyPr wrap="none">
            <a:prstTxWarp prst="textNoShape">
              <a:avLst/>
            </a:prstTxWarp>
            <a:spAutoFit/>
          </a:bodyPr>
          <a:lstStyle/>
          <a:p>
            <a:pPr algn="ctr"/>
            <a:r>
              <a:rPr dirty="0" lang="en-US" smtClean="0" sz="1400"/>
              <a:t>Sunlight diffracted through a 20 </a:t>
            </a:r>
            <a:r>
              <a:rPr dirty="0" err="1" lang="en-US" smtClean="0" sz="1400"/>
              <a:t>μm</a:t>
            </a:r>
            <a:r>
              <a:rPr dirty="0" lang="en-US" smtClean="0" sz="1400"/>
              <a:t> slit </a:t>
            </a:r>
            <a:endParaRPr dirty="0" lang="en-US" sz="1400"/>
          </a:p>
        </p:txBody>
      </p:sp>
    </p:spTree>
    <p:extLst>
      <p:ext uri="{BB962C8B-B14F-4D97-AF65-F5344CB8AC3E}">
        <p14:creationId xmlns:p14="http://schemas.microsoft.com/office/powerpoint/2010/main" val="99054330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4"/>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19"/>
                                        </p:tgtEl>
                                        <p:attrNameLst>
                                          <p:attrName>style.visibility</p:attrName>
                                        </p:attrNameLst>
                                      </p:cBhvr>
                                      <p:to>
                                        <p:strVal val="visible"/>
                                      </p:to>
                                    </p:set>
                                  </p:childTnLst>
                                </p:cTn>
                              </p:par>
                              <p:par>
                                <p:cTn fill="hold" id="9" nodeType="withEffect" presetClass="entr" presetID="1" presetSubtype="0">
                                  <p:stCondLst>
                                    <p:cond delay="0"/>
                                  </p:stCondLst>
                                  <p:childTnLst>
                                    <p:set>
                                      <p:cBhvr>
                                        <p:cTn dur="1" fill="hold" id="10">
                                          <p:stCondLst>
                                            <p:cond delay="0"/>
                                          </p:stCondLst>
                                        </p:cTn>
                                        <p:tgtEl>
                                          <p:spTgt spid="18"/>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20"/>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2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9"/>
      <p:bldP grpId="0" spid="20"/>
      <p:bldP grpId="0" spid="28"/>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3"/>
          <p:cNvSpPr>
            <a:spLocks noChangeArrowheads="1"/>
          </p:cNvSpPr>
          <p:nvPr/>
        </p:nvSpPr>
        <p:spPr bwMode="auto">
          <a:xfrm>
            <a:off x="2851053" y="304800"/>
            <a:ext cx="3422844" cy="492443"/>
          </a:xfrm>
          <a:prstGeom prst="rect">
            <a:avLst/>
          </a:prstGeom>
          <a:noFill/>
          <a:ln w="9525">
            <a:noFill/>
            <a:miter lim="800000"/>
            <a:headEnd/>
            <a:tailEnd/>
          </a:ln>
        </p:spPr>
        <p:txBody>
          <a:bodyPr wrap="none">
            <a:prstTxWarp prst="textNoShape">
              <a:avLst/>
            </a:prstTxWarp>
            <a:spAutoFit/>
          </a:bodyPr>
          <a:lstStyle/>
          <a:p>
            <a:pPr algn="ctr">
              <a:lnSpc>
                <a:spcPct val="110000"/>
              </a:lnSpc>
            </a:pPr>
            <a:r>
              <a:rPr lang="en-US" sz="2400" i="1" u="sng" dirty="0" err="1">
                <a:latin typeface="Trebuchet MS"/>
              </a:rPr>
              <a:t>Fabry</a:t>
            </a:r>
            <a:r>
              <a:rPr lang="en-US" sz="2400" i="1" u="sng" dirty="0">
                <a:latin typeface="Trebuchet MS"/>
              </a:rPr>
              <a:t>-Perot Resonance</a:t>
            </a:r>
            <a:endParaRPr lang="en-US" i="1" u="sng" dirty="0">
              <a:latin typeface="Trebuchet MS"/>
            </a:endParaRPr>
          </a:p>
        </p:txBody>
      </p:sp>
      <p:sp>
        <p:nvSpPr>
          <p:cNvPr id="291847" name="Text Box 2"/>
          <p:cNvSpPr txBox="1">
            <a:spLocks noChangeArrowheads="1"/>
          </p:cNvSpPr>
          <p:nvPr/>
        </p:nvSpPr>
        <p:spPr bwMode="auto">
          <a:xfrm>
            <a:off x="887262" y="5513388"/>
            <a:ext cx="7978138" cy="923330"/>
          </a:xfrm>
          <a:prstGeom prst="rect">
            <a:avLst/>
          </a:prstGeom>
          <a:noFill/>
          <a:ln w="9525">
            <a:noFill/>
            <a:miter lim="800000"/>
            <a:headEnd/>
            <a:tailEnd/>
          </a:ln>
        </p:spPr>
        <p:txBody>
          <a:bodyPr wrap="square">
            <a:prstTxWarp prst="textNoShape">
              <a:avLst/>
            </a:prstTxWarp>
            <a:spAutoFit/>
          </a:bodyPr>
          <a:lstStyle/>
          <a:p>
            <a:pPr algn="ctr"/>
            <a:r>
              <a:rPr lang="en-US" sz="1800" dirty="0" err="1">
                <a:latin typeface="Trebuchet MS"/>
              </a:rPr>
              <a:t>Fabry</a:t>
            </a:r>
            <a:r>
              <a:rPr lang="en-US" sz="1800" dirty="0">
                <a:latin typeface="Trebuchet MS"/>
              </a:rPr>
              <a:t>-Perot Resonance:         </a:t>
            </a:r>
            <a:r>
              <a:rPr lang="en-US" sz="1800" dirty="0" smtClean="0">
                <a:latin typeface="Trebuchet MS"/>
              </a:rPr>
              <a:t>                                   </a:t>
            </a:r>
            <a:r>
              <a:rPr lang="en-US" sz="1800" dirty="0">
                <a:latin typeface="Trebuchet MS"/>
              </a:rPr>
              <a:t>maximum </a:t>
            </a:r>
            <a:r>
              <a:rPr lang="en-US" sz="1800" dirty="0" smtClean="0">
                <a:latin typeface="Trebuchet MS"/>
              </a:rPr>
              <a:t>transmission</a:t>
            </a:r>
            <a:endParaRPr lang="en-US" sz="1800" dirty="0">
              <a:latin typeface="Trebuchet MS"/>
            </a:endParaRPr>
          </a:p>
          <a:p>
            <a:pPr algn="ctr"/>
            <a:endParaRPr lang="en-US" sz="1800" dirty="0">
              <a:latin typeface="Trebuchet MS"/>
            </a:endParaRPr>
          </a:p>
          <a:p>
            <a:pPr algn="ctr"/>
            <a:r>
              <a:rPr lang="en-US" sz="1800" dirty="0">
                <a:latin typeface="Trebuchet MS"/>
              </a:rPr>
              <a:t>                                                                  </a:t>
            </a:r>
            <a:r>
              <a:rPr lang="en-US" sz="1800" dirty="0" smtClean="0">
                <a:latin typeface="Trebuchet MS"/>
              </a:rPr>
              <a:t>              </a:t>
            </a:r>
            <a:r>
              <a:rPr lang="en-US" sz="1800" dirty="0">
                <a:latin typeface="Trebuchet MS"/>
              </a:rPr>
              <a:t>minimum transmission</a:t>
            </a:r>
          </a:p>
        </p:txBody>
      </p:sp>
      <p:sp>
        <p:nvSpPr>
          <p:cNvPr id="291846" name="Rectangle 73"/>
          <p:cNvSpPr>
            <a:spLocks noChangeArrowheads="1"/>
          </p:cNvSpPr>
          <p:nvPr/>
        </p:nvSpPr>
        <p:spPr bwMode="auto">
          <a:xfrm>
            <a:off x="6019800" y="1219200"/>
            <a:ext cx="457200" cy="685800"/>
          </a:xfrm>
          <a:prstGeom prst="rect">
            <a:avLst/>
          </a:prstGeom>
          <a:solidFill>
            <a:schemeClr val="bg1"/>
          </a:solidFill>
          <a:ln w="9525">
            <a:noFill/>
            <a:round/>
            <a:headEnd/>
            <a:tailEnd/>
          </a:ln>
        </p:spPr>
        <p:txBody>
          <a:bodyPr wrap="none" anchor="ctr">
            <a:prstTxWarp prst="textNoShape">
              <a:avLst/>
            </a:prstTxWarp>
          </a:bodyPr>
          <a:lstStyle/>
          <a:p>
            <a:pPr algn="ctr"/>
            <a:endParaRPr lang="en-US" sz="1800"/>
          </a:p>
        </p:txBody>
      </p:sp>
      <p:pic>
        <p:nvPicPr>
          <p:cNvPr id="4" name="Picture 3" descr="latex-image-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701" y="1088597"/>
            <a:ext cx="2755900" cy="736600"/>
          </a:xfrm>
          <a:prstGeom prst="rect">
            <a:avLst/>
          </a:prstGeom>
        </p:spPr>
      </p:pic>
      <p:pic>
        <p:nvPicPr>
          <p:cNvPr id="6" name="Picture 5"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438" y="5513388"/>
            <a:ext cx="2400300" cy="368300"/>
          </a:xfrm>
          <a:prstGeom prst="rect">
            <a:avLst/>
          </a:prstGeom>
        </p:spPr>
      </p:pic>
      <p:pic>
        <p:nvPicPr>
          <p:cNvPr id="7" name="Picture 6"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3682" y="6029453"/>
            <a:ext cx="2578100" cy="368300"/>
          </a:xfrm>
          <a:prstGeom prst="rect">
            <a:avLst/>
          </a:prstGeom>
        </p:spPr>
      </p:pic>
      <p:grpSp>
        <p:nvGrpSpPr>
          <p:cNvPr id="73" name="Group 72"/>
          <p:cNvGrpSpPr/>
          <p:nvPr/>
        </p:nvGrpSpPr>
        <p:grpSpPr>
          <a:xfrm>
            <a:off x="2210593" y="1905000"/>
            <a:ext cx="5173182" cy="3228553"/>
            <a:chOff x="2195736" y="1844824"/>
            <a:chExt cx="5173182" cy="3228553"/>
          </a:xfrm>
        </p:grpSpPr>
        <p:pic>
          <p:nvPicPr>
            <p:cNvPr id="74" name="Picture 73"/>
            <p:cNvPicPr>
              <a:picLocks noChangeAspect="1"/>
            </p:cNvPicPr>
            <p:nvPr/>
          </p:nvPicPr>
          <p:blipFill>
            <a:blip r:embed="rId5" cstate="print"/>
            <a:stretch>
              <a:fillRect/>
            </a:stretch>
          </p:blipFill>
          <p:spPr>
            <a:xfrm>
              <a:off x="2267744" y="1844824"/>
              <a:ext cx="5101174" cy="3024336"/>
            </a:xfrm>
            <a:prstGeom prst="rect">
              <a:avLst/>
            </a:prstGeom>
          </p:spPr>
        </p:pic>
        <p:sp>
          <p:nvSpPr>
            <p:cNvPr id="75" name="Rectangle 66"/>
            <p:cNvSpPr>
              <a:spLocks noChangeArrowheads="1"/>
            </p:cNvSpPr>
            <p:nvPr/>
          </p:nvSpPr>
          <p:spPr bwMode="auto">
            <a:xfrm>
              <a:off x="3851920" y="4797152"/>
              <a:ext cx="1754188" cy="276225"/>
            </a:xfrm>
            <a:prstGeom prst="rect">
              <a:avLst/>
            </a:prstGeom>
            <a:noFill/>
            <a:ln w="9525">
              <a:noFill/>
              <a:miter lim="800000"/>
              <a:headEnd/>
              <a:tailEnd/>
            </a:ln>
          </p:spPr>
          <p:txBody>
            <a:bodyPr wrap="none" lIns="0" tIns="0" rIns="0" bIns="0">
              <a:prstTxWarp prst="textNoShape">
                <a:avLst/>
              </a:prstTxWarp>
              <a:spAutoFit/>
            </a:bodyPr>
            <a:lstStyle/>
            <a:p>
              <a:pPr algn="ctr"/>
              <a:r>
                <a:rPr lang="en-US" sz="1800" dirty="0">
                  <a:solidFill>
                    <a:srgbClr val="000000"/>
                  </a:solidFill>
                </a:rPr>
                <a:t>Wavelength </a:t>
              </a:r>
              <a:r>
                <a:rPr lang="en-US" sz="1800" dirty="0" smtClean="0">
                  <a:solidFill>
                    <a:srgbClr val="000000"/>
                  </a:solidFill>
                </a:rPr>
                <a:t>[</a:t>
              </a:r>
              <a:r>
                <a:rPr lang="en-US" sz="1800" dirty="0" err="1" smtClean="0">
                  <a:solidFill>
                    <a:srgbClr val="000000"/>
                  </a:solidFill>
                </a:rPr>
                <a:t>μm</a:t>
              </a:r>
              <a:r>
                <a:rPr lang="en-US" sz="1800" dirty="0" smtClean="0">
                  <a:solidFill>
                    <a:srgbClr val="000000"/>
                  </a:solidFill>
                </a:rPr>
                <a:t>]</a:t>
              </a:r>
              <a:endParaRPr lang="en-US" sz="4000" dirty="0"/>
            </a:p>
          </p:txBody>
        </p:sp>
        <p:sp>
          <p:nvSpPr>
            <p:cNvPr id="76" name="Rectangle 69"/>
            <p:cNvSpPr>
              <a:spLocks noChangeArrowheads="1"/>
            </p:cNvSpPr>
            <p:nvPr/>
          </p:nvSpPr>
          <p:spPr bwMode="auto">
            <a:xfrm rot="16200000">
              <a:off x="1692275" y="3311525"/>
              <a:ext cx="1311275" cy="274638"/>
            </a:xfrm>
            <a:prstGeom prst="rect">
              <a:avLst/>
            </a:prstGeom>
            <a:noFill/>
            <a:ln w="9525">
              <a:noFill/>
              <a:miter lim="800000"/>
              <a:headEnd/>
              <a:tailEnd/>
            </a:ln>
          </p:spPr>
          <p:txBody>
            <a:bodyPr wrap="none" lIns="0" tIns="0" rIns="0" bIns="0">
              <a:prstTxWarp prst="textNoShape">
                <a:avLst/>
              </a:prstTxWarp>
              <a:spAutoFit/>
            </a:bodyPr>
            <a:lstStyle/>
            <a:p>
              <a:pPr algn="ctr"/>
              <a:r>
                <a:rPr lang="en-US" sz="1800" dirty="0">
                  <a:solidFill>
                    <a:srgbClr val="000000"/>
                  </a:solidFill>
                </a:rPr>
                <a:t>Transmission</a:t>
              </a:r>
              <a:endParaRPr lang="en-US" sz="4000" dirty="0"/>
            </a:p>
          </p:txBody>
        </p:sp>
        <p:pic>
          <p:nvPicPr>
            <p:cNvPr id="77" name="Picture 76" descr="latex-image-1.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202086" y="2342530"/>
              <a:ext cx="330200" cy="342900"/>
            </a:xfrm>
            <a:prstGeom prst="rect">
              <a:avLst/>
            </a:prstGeom>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grayscl/>
          </a:blip>
          <a:stretch>
            <a:fillRect/>
          </a:stretch>
        </p:blipFill>
        <p:spPr>
          <a:xfrm>
            <a:off x="4350449" y="599163"/>
            <a:ext cx="3928364" cy="2224024"/>
          </a:xfrm>
          <a:prstGeom prst="rect">
            <a:avLst/>
          </a:prstGeom>
        </p:spPr>
      </p:pic>
      <p:sp>
        <p:nvSpPr>
          <p:cNvPr id="6" name="Rectangle 5"/>
          <p:cNvSpPr/>
          <p:nvPr/>
        </p:nvSpPr>
        <p:spPr>
          <a:xfrm>
            <a:off x="163431" y="708364"/>
            <a:ext cx="3892919" cy="1938992"/>
          </a:xfrm>
          <a:prstGeom prst="rect">
            <a:avLst/>
          </a:prstGeom>
        </p:spPr>
        <p:txBody>
          <a:bodyPr wrap="square">
            <a:spAutoFit/>
          </a:bodyPr>
          <a:lstStyle/>
          <a:p>
            <a:pPr algn="ctr"/>
            <a:r>
              <a:rPr lang="en-US" sz="1800" dirty="0" smtClean="0">
                <a:latin typeface="Trebuchet MS"/>
                <a:cs typeface="Trebuchet MS"/>
              </a:rPr>
              <a:t>General concept of a </a:t>
            </a:r>
            <a:br>
              <a:rPr lang="en-US" sz="1800" dirty="0" smtClean="0">
                <a:latin typeface="Trebuchet MS"/>
                <a:cs typeface="Trebuchet MS"/>
              </a:rPr>
            </a:br>
            <a:r>
              <a:rPr lang="en-US" sz="1800" b="1" u="sng" dirty="0" smtClean="0">
                <a:latin typeface="Trebuchet MS"/>
                <a:cs typeface="Trebuchet MS"/>
              </a:rPr>
              <a:t>MEMS </a:t>
            </a:r>
            <a:r>
              <a:rPr lang="en-US" sz="1800" b="1" u="sng" dirty="0" err="1" smtClean="0">
                <a:latin typeface="Trebuchet MS"/>
                <a:cs typeface="Trebuchet MS"/>
              </a:rPr>
              <a:t>Fabry</a:t>
            </a:r>
            <a:r>
              <a:rPr lang="en-US" sz="1800" b="1" u="sng" dirty="0" smtClean="0">
                <a:latin typeface="Trebuchet MS"/>
                <a:cs typeface="Trebuchet MS"/>
              </a:rPr>
              <a:t>-Perot filter</a:t>
            </a:r>
            <a:r>
              <a:rPr lang="en-US" sz="1800" dirty="0" smtClean="0">
                <a:latin typeface="Trebuchet MS"/>
                <a:cs typeface="Trebuchet MS"/>
              </a:rPr>
              <a:t/>
            </a:r>
            <a:br>
              <a:rPr lang="en-US" sz="1800" dirty="0" smtClean="0">
                <a:latin typeface="Trebuchet MS"/>
                <a:cs typeface="Trebuchet MS"/>
              </a:rPr>
            </a:br>
            <a:r>
              <a:rPr lang="en-US" sz="1800" dirty="0" smtClean="0">
                <a:latin typeface="Trebuchet MS"/>
                <a:cs typeface="Trebuchet MS"/>
              </a:rPr>
              <a:t>formed on a detector</a:t>
            </a:r>
          </a:p>
          <a:p>
            <a:pPr algn="ctr"/>
            <a:endParaRPr lang="en-US" sz="1800" dirty="0" smtClean="0">
              <a:latin typeface="Trebuchet MS"/>
              <a:cs typeface="Trebuchet MS"/>
            </a:endParaRPr>
          </a:p>
          <a:p>
            <a:pPr algn="ctr"/>
            <a:r>
              <a:rPr lang="en-US" sz="1600" dirty="0" smtClean="0">
                <a:latin typeface="Trebuchet MS"/>
                <a:cs typeface="Trebuchet MS"/>
              </a:rPr>
              <a:t>(by applying voltage between the top and bottom mirror the distance L between the mirrors can be adjusted)</a:t>
            </a:r>
            <a:endParaRPr lang="en-US" sz="1800" dirty="0">
              <a:latin typeface="Trebuchet MS"/>
              <a:cs typeface="Trebuchet MS"/>
            </a:endParaRPr>
          </a:p>
        </p:txBody>
      </p:sp>
      <p:cxnSp>
        <p:nvCxnSpPr>
          <p:cNvPr id="8" name="Straight Connector 7"/>
          <p:cNvCxnSpPr/>
          <p:nvPr/>
        </p:nvCxnSpPr>
        <p:spPr>
          <a:xfrm>
            <a:off x="580884" y="3573579"/>
            <a:ext cx="7697929" cy="158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91845" y="5546827"/>
            <a:ext cx="875961" cy="338554"/>
          </a:xfrm>
          <a:prstGeom prst="rect">
            <a:avLst/>
          </a:prstGeom>
          <a:solidFill>
            <a:schemeClr val="bg1"/>
          </a:solidFill>
        </p:spPr>
        <p:txBody>
          <a:bodyPr wrap="none" rtlCol="0">
            <a:spAutoFit/>
          </a:bodyPr>
          <a:lstStyle/>
          <a:p>
            <a:r>
              <a:rPr lang="en-US" sz="1600" dirty="0" smtClean="0">
                <a:latin typeface="Trebuchet MS"/>
                <a:cs typeface="Trebuchet MS"/>
              </a:rPr>
              <a:t>Light in</a:t>
            </a:r>
            <a:endParaRPr lang="en-US" sz="1600" dirty="0">
              <a:latin typeface="Trebuchet MS"/>
              <a:cs typeface="Trebuchet MS"/>
            </a:endParaRPr>
          </a:p>
        </p:txBody>
      </p:sp>
      <p:sp>
        <p:nvSpPr>
          <p:cNvPr id="11" name="TextBox 10"/>
          <p:cNvSpPr txBox="1"/>
          <p:nvPr/>
        </p:nvSpPr>
        <p:spPr>
          <a:xfrm>
            <a:off x="7907773" y="4544115"/>
            <a:ext cx="1008910" cy="338554"/>
          </a:xfrm>
          <a:prstGeom prst="rect">
            <a:avLst/>
          </a:prstGeom>
          <a:solidFill>
            <a:schemeClr val="bg1"/>
          </a:solidFill>
        </p:spPr>
        <p:txBody>
          <a:bodyPr wrap="none" rtlCol="0">
            <a:spAutoFit/>
          </a:bodyPr>
          <a:lstStyle/>
          <a:p>
            <a:r>
              <a:rPr lang="en-US" sz="1600" dirty="0" smtClean="0">
                <a:latin typeface="Trebuchet MS"/>
                <a:cs typeface="Trebuchet MS"/>
              </a:rPr>
              <a:t>Light out</a:t>
            </a:r>
            <a:endParaRPr lang="en-US" sz="1600" dirty="0">
              <a:latin typeface="Trebuchet MS"/>
              <a:cs typeface="Trebuchet MS"/>
            </a:endParaRPr>
          </a:p>
        </p:txBody>
      </p:sp>
      <p:sp>
        <p:nvSpPr>
          <p:cNvPr id="12" name="Rectangle 11"/>
          <p:cNvSpPr/>
          <p:nvPr/>
        </p:nvSpPr>
        <p:spPr>
          <a:xfrm>
            <a:off x="148466" y="3772833"/>
            <a:ext cx="3868501" cy="2154436"/>
          </a:xfrm>
          <a:prstGeom prst="rect">
            <a:avLst/>
          </a:prstGeom>
        </p:spPr>
        <p:txBody>
          <a:bodyPr wrap="square">
            <a:spAutoFit/>
          </a:bodyPr>
          <a:lstStyle/>
          <a:p>
            <a:pPr algn="ctr"/>
            <a:r>
              <a:rPr lang="en-US" sz="1800" dirty="0" smtClean="0">
                <a:latin typeface="Trebuchet MS"/>
                <a:cs typeface="Trebuchet MS"/>
              </a:rPr>
              <a:t>General concept of a </a:t>
            </a:r>
            <a:br>
              <a:rPr lang="en-US" sz="1800" dirty="0" smtClean="0">
                <a:latin typeface="Trebuchet MS"/>
                <a:cs typeface="Trebuchet MS"/>
              </a:rPr>
            </a:br>
            <a:r>
              <a:rPr lang="en-US" sz="1800" b="1" u="sng" dirty="0" smtClean="0">
                <a:latin typeface="Trebuchet MS"/>
                <a:cs typeface="Trebuchet MS"/>
              </a:rPr>
              <a:t>Mach-</a:t>
            </a:r>
            <a:r>
              <a:rPr lang="en-US" sz="1800" b="1" u="sng" dirty="0" err="1" smtClean="0">
                <a:latin typeface="Trebuchet MS"/>
                <a:cs typeface="Trebuchet MS"/>
              </a:rPr>
              <a:t>Zehnder</a:t>
            </a:r>
            <a:r>
              <a:rPr lang="en-US" sz="1800" b="1" u="sng" dirty="0" smtClean="0">
                <a:latin typeface="Trebuchet MS"/>
                <a:cs typeface="Trebuchet MS"/>
              </a:rPr>
              <a:t> Modulator</a:t>
            </a:r>
          </a:p>
          <a:p>
            <a:pPr algn="ctr"/>
            <a:endParaRPr lang="en-US" sz="1800" dirty="0" smtClean="0">
              <a:latin typeface="Trebuchet MS"/>
              <a:cs typeface="Trebuchet MS"/>
            </a:endParaRPr>
          </a:p>
          <a:p>
            <a:pPr algn="ctr"/>
            <a:r>
              <a:rPr lang="en-US" sz="1600" dirty="0" smtClean="0">
                <a:latin typeface="Trebuchet MS"/>
                <a:cs typeface="Trebuchet MS"/>
              </a:rPr>
              <a:t>(phase shifters change the phase of the light beam in one of the waveguide arms with respect to the other beam, so that they can constructively or destructively interfere)</a:t>
            </a:r>
            <a:endParaRPr lang="en-US" sz="1800" dirty="0">
              <a:latin typeface="Trebuchet MS"/>
              <a:cs typeface="Trebuchet MS"/>
            </a:endParaRPr>
          </a:p>
        </p:txBody>
      </p:sp>
      <p:pic>
        <p:nvPicPr>
          <p:cNvPr id="2" name="Picture 1"/>
          <p:cNvPicPr>
            <a:picLocks noChangeAspect="1"/>
          </p:cNvPicPr>
          <p:nvPr/>
        </p:nvPicPr>
        <p:blipFill>
          <a:blip r:embed="rId3" cstate="print">
            <a:grayscl/>
          </a:blip>
          <a:stretch>
            <a:fillRect/>
          </a:stretch>
        </p:blipFill>
        <p:spPr>
          <a:xfrm>
            <a:off x="4459357" y="4529056"/>
            <a:ext cx="3448416" cy="1709621"/>
          </a:xfrm>
          <a:prstGeom prst="rect">
            <a:avLst/>
          </a:prstGeom>
        </p:spPr>
      </p:pic>
      <p:sp>
        <p:nvSpPr>
          <p:cNvPr id="3" name="TextBox 2"/>
          <p:cNvSpPr txBox="1"/>
          <p:nvPr/>
        </p:nvSpPr>
        <p:spPr>
          <a:xfrm>
            <a:off x="4837793" y="4152256"/>
            <a:ext cx="1384313" cy="338554"/>
          </a:xfrm>
          <a:prstGeom prst="rect">
            <a:avLst/>
          </a:prstGeom>
          <a:noFill/>
        </p:spPr>
        <p:txBody>
          <a:bodyPr wrap="none" rtlCol="0">
            <a:spAutoFit/>
          </a:bodyPr>
          <a:lstStyle/>
          <a:p>
            <a:r>
              <a:rPr lang="en-US" sz="1600" dirty="0" smtClean="0">
                <a:latin typeface="Trebuchet MS"/>
                <a:cs typeface="Trebuchet MS"/>
              </a:rPr>
              <a:t>Phase Shifter</a:t>
            </a:r>
            <a:endParaRPr lang="en-US" sz="1600" dirty="0">
              <a:latin typeface="Trebuchet MS"/>
              <a:cs typeface="Trebuchet MS"/>
            </a:endParaRPr>
          </a:p>
        </p:txBody>
      </p:sp>
      <p:sp>
        <p:nvSpPr>
          <p:cNvPr id="13" name="TextBox 12"/>
          <p:cNvSpPr txBox="1"/>
          <p:nvPr/>
        </p:nvSpPr>
        <p:spPr>
          <a:xfrm>
            <a:off x="6222106" y="6249046"/>
            <a:ext cx="1384313" cy="338554"/>
          </a:xfrm>
          <a:prstGeom prst="rect">
            <a:avLst/>
          </a:prstGeom>
          <a:noFill/>
        </p:spPr>
        <p:txBody>
          <a:bodyPr wrap="none" rtlCol="0">
            <a:spAutoFit/>
          </a:bodyPr>
          <a:lstStyle/>
          <a:p>
            <a:r>
              <a:rPr lang="en-US" sz="1600" dirty="0" smtClean="0">
                <a:latin typeface="Trebuchet MS"/>
                <a:cs typeface="Trebuchet MS"/>
              </a:rPr>
              <a:t>Phase Shifter</a:t>
            </a:r>
            <a:endParaRPr lang="en-US" sz="1600" dirty="0">
              <a:latin typeface="Trebuchet MS"/>
              <a:cs typeface="Trebuchet MS"/>
            </a:endParaRPr>
          </a:p>
        </p:txBody>
      </p:sp>
      <p:sp>
        <p:nvSpPr>
          <p:cNvPr id="14" name="TextBox 13"/>
          <p:cNvSpPr txBox="1"/>
          <p:nvPr/>
        </p:nvSpPr>
        <p:spPr>
          <a:xfrm>
            <a:off x="7171748" y="367783"/>
            <a:ext cx="1492416" cy="276999"/>
          </a:xfrm>
          <a:prstGeom prst="rect">
            <a:avLst/>
          </a:prstGeom>
          <a:noFill/>
        </p:spPr>
        <p:txBody>
          <a:bodyPr wrap="none" rtlCol="0">
            <a:spAutoFit/>
          </a:bodyPr>
          <a:lstStyle/>
          <a:p>
            <a:r>
              <a:rPr lang="en-US" sz="1200" dirty="0" smtClean="0">
                <a:latin typeface="Trebuchet MS"/>
                <a:cs typeface="Trebuchet MS"/>
              </a:rPr>
              <a:t>Flexible Membrane</a:t>
            </a:r>
            <a:endParaRPr lang="en-US" sz="1200" dirty="0">
              <a:latin typeface="Trebuchet MS"/>
              <a:cs typeface="Trebuchet MS"/>
            </a:endParaRPr>
          </a:p>
        </p:txBody>
      </p:sp>
      <p:sp>
        <p:nvSpPr>
          <p:cNvPr id="15" name="TextBox 14"/>
          <p:cNvSpPr txBox="1"/>
          <p:nvPr/>
        </p:nvSpPr>
        <p:spPr>
          <a:xfrm>
            <a:off x="3654265" y="1105637"/>
            <a:ext cx="889987" cy="276999"/>
          </a:xfrm>
          <a:prstGeom prst="rect">
            <a:avLst/>
          </a:prstGeom>
          <a:noFill/>
        </p:spPr>
        <p:txBody>
          <a:bodyPr wrap="none" rtlCol="0">
            <a:spAutoFit/>
          </a:bodyPr>
          <a:lstStyle/>
          <a:p>
            <a:r>
              <a:rPr lang="en-US" sz="1200" dirty="0" smtClean="0">
                <a:latin typeface="Trebuchet MS"/>
                <a:cs typeface="Trebuchet MS"/>
              </a:rPr>
              <a:t>Top Mirror</a:t>
            </a:r>
            <a:endParaRPr lang="en-US" sz="1200" dirty="0">
              <a:latin typeface="Trebuchet MS"/>
              <a:cs typeface="Trebuchet MS"/>
            </a:endParaRPr>
          </a:p>
        </p:txBody>
      </p:sp>
      <p:sp>
        <p:nvSpPr>
          <p:cNvPr id="16" name="TextBox 15"/>
          <p:cNvSpPr txBox="1"/>
          <p:nvPr/>
        </p:nvSpPr>
        <p:spPr>
          <a:xfrm>
            <a:off x="4079387" y="1527968"/>
            <a:ext cx="746193" cy="461665"/>
          </a:xfrm>
          <a:prstGeom prst="rect">
            <a:avLst/>
          </a:prstGeom>
          <a:noFill/>
        </p:spPr>
        <p:txBody>
          <a:bodyPr wrap="none" rtlCol="0">
            <a:spAutoFit/>
          </a:bodyPr>
          <a:lstStyle/>
          <a:p>
            <a:pPr algn="ctr"/>
            <a:r>
              <a:rPr lang="en-US" sz="1200" dirty="0" smtClean="0">
                <a:latin typeface="Trebuchet MS"/>
                <a:cs typeface="Trebuchet MS"/>
              </a:rPr>
              <a:t>Silicon </a:t>
            </a:r>
          </a:p>
          <a:p>
            <a:pPr algn="ctr"/>
            <a:r>
              <a:rPr lang="en-US" sz="1200" dirty="0" smtClean="0">
                <a:latin typeface="Trebuchet MS"/>
                <a:cs typeface="Trebuchet MS"/>
              </a:rPr>
              <a:t>Readout</a:t>
            </a:r>
            <a:endParaRPr lang="en-US" sz="1200" dirty="0">
              <a:latin typeface="Trebuchet MS"/>
              <a:cs typeface="Trebuchet MS"/>
            </a:endParaRPr>
          </a:p>
        </p:txBody>
      </p:sp>
      <p:sp>
        <p:nvSpPr>
          <p:cNvPr id="17" name="TextBox 16"/>
          <p:cNvSpPr txBox="1"/>
          <p:nvPr/>
        </p:nvSpPr>
        <p:spPr>
          <a:xfrm>
            <a:off x="7756945" y="2081966"/>
            <a:ext cx="787520" cy="276999"/>
          </a:xfrm>
          <a:prstGeom prst="rect">
            <a:avLst/>
          </a:prstGeom>
          <a:noFill/>
        </p:spPr>
        <p:txBody>
          <a:bodyPr wrap="none" rtlCol="0">
            <a:spAutoFit/>
          </a:bodyPr>
          <a:lstStyle/>
          <a:p>
            <a:r>
              <a:rPr lang="en-US" sz="1200" dirty="0" smtClean="0">
                <a:latin typeface="Trebuchet MS"/>
                <a:cs typeface="Trebuchet MS"/>
              </a:rPr>
              <a:t>Detector</a:t>
            </a:r>
            <a:endParaRPr lang="en-US" sz="1200" dirty="0">
              <a:latin typeface="Trebuchet MS"/>
              <a:cs typeface="Trebuchet MS"/>
            </a:endParaRPr>
          </a:p>
        </p:txBody>
      </p:sp>
      <p:sp>
        <p:nvSpPr>
          <p:cNvPr id="18" name="TextBox 17"/>
          <p:cNvSpPr txBox="1"/>
          <p:nvPr/>
        </p:nvSpPr>
        <p:spPr>
          <a:xfrm>
            <a:off x="8058299" y="1105637"/>
            <a:ext cx="1148121" cy="276999"/>
          </a:xfrm>
          <a:prstGeom prst="rect">
            <a:avLst/>
          </a:prstGeom>
          <a:noFill/>
        </p:spPr>
        <p:txBody>
          <a:bodyPr wrap="none" rtlCol="0">
            <a:spAutoFit/>
          </a:bodyPr>
          <a:lstStyle/>
          <a:p>
            <a:r>
              <a:rPr lang="en-US" sz="1200" dirty="0" smtClean="0">
                <a:latin typeface="Trebuchet MS"/>
                <a:cs typeface="Trebuchet MS"/>
              </a:rPr>
              <a:t>Bottom Mirror</a:t>
            </a:r>
            <a:endParaRPr lang="en-US" sz="1200" dirty="0">
              <a:latin typeface="Trebuchet MS"/>
              <a:cs typeface="Trebuchet MS"/>
            </a:endParaRPr>
          </a:p>
        </p:txBody>
      </p:sp>
      <p:sp>
        <p:nvSpPr>
          <p:cNvPr id="19" name="TextBox 18"/>
          <p:cNvSpPr txBox="1"/>
          <p:nvPr/>
        </p:nvSpPr>
        <p:spPr>
          <a:xfrm>
            <a:off x="7972961" y="638023"/>
            <a:ext cx="912755" cy="461665"/>
          </a:xfrm>
          <a:prstGeom prst="rect">
            <a:avLst/>
          </a:prstGeom>
          <a:noFill/>
        </p:spPr>
        <p:txBody>
          <a:bodyPr wrap="none" rtlCol="0">
            <a:spAutoFit/>
          </a:bodyPr>
          <a:lstStyle/>
          <a:p>
            <a:pPr algn="ctr"/>
            <a:r>
              <a:rPr lang="en-US" sz="1200" dirty="0" smtClean="0">
                <a:latin typeface="Trebuchet MS"/>
                <a:cs typeface="Trebuchet MS"/>
              </a:rPr>
              <a:t>Membrane</a:t>
            </a:r>
          </a:p>
          <a:p>
            <a:pPr algn="ctr"/>
            <a:r>
              <a:rPr lang="en-US" sz="1200" dirty="0" smtClean="0">
                <a:latin typeface="Trebuchet MS"/>
                <a:cs typeface="Trebuchet MS"/>
              </a:rPr>
              <a:t>Support</a:t>
            </a:r>
            <a:endParaRPr lang="en-US" sz="1200" dirty="0">
              <a:latin typeface="Trebuchet MS"/>
              <a:cs typeface="Trebuchet MS"/>
            </a:endParaRPr>
          </a:p>
        </p:txBody>
      </p:sp>
    </p:spTree>
    <p:extLst>
      <p:ext uri="{BB962C8B-B14F-4D97-AF65-F5344CB8AC3E}">
        <p14:creationId xmlns:p14="http://schemas.microsoft.com/office/powerpoint/2010/main" val="3897839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914400" y="838200"/>
            <a:ext cx="1457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solidFill>
                  <a:srgbClr val="000000"/>
                </a:solidFill>
                <a:latin typeface="Arial" pitchFamily="34" charset="0"/>
                <a:cs typeface="Arial" pitchFamily="34" charset="0"/>
              </a:rPr>
              <a:t>MIT </a:t>
            </a:r>
            <a:r>
              <a:rPr lang="en-US" sz="1000" dirty="0" err="1">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10" name="Rectangle 4"/>
          <p:cNvSpPr>
            <a:spLocks noChangeArrowheads="1"/>
          </p:cNvSpPr>
          <p:nvPr/>
        </p:nvSpPr>
        <p:spPr bwMode="auto">
          <a:xfrm>
            <a:off x="914400" y="9906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hlinkClick r:id="rId2"/>
              </a:rPr>
              <a:t>http://ocw.mit.edu</a:t>
            </a:r>
            <a:endParaRPr lang="en-US" sz="1000" dirty="0">
              <a:latin typeface="Arial" pitchFamily="34" charset="0"/>
              <a:cs typeface="Arial" pitchFamily="34" charset="0"/>
            </a:endParaRPr>
          </a:p>
        </p:txBody>
      </p:sp>
      <p:sp>
        <p:nvSpPr>
          <p:cNvPr id="11" name="Rectangle 5"/>
          <p:cNvSpPr>
            <a:spLocks noChangeArrowheads="1"/>
          </p:cNvSpPr>
          <p:nvPr/>
        </p:nvSpPr>
        <p:spPr bwMode="auto">
          <a:xfrm>
            <a:off x="914400" y="1905000"/>
            <a:ext cx="388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Arial" pitchFamily="34" charset="0"/>
                <a:cs typeface="Arial" pitchFamily="34" charset="0"/>
              </a:rPr>
              <a:t>6.007 Electromagnetic Energy: From Motors to Lasers</a:t>
            </a:r>
          </a:p>
        </p:txBody>
      </p:sp>
      <p:sp>
        <p:nvSpPr>
          <p:cNvPr id="12" name="Rectangle 6"/>
          <p:cNvSpPr>
            <a:spLocks noChangeArrowheads="1"/>
          </p:cNvSpPr>
          <p:nvPr/>
        </p:nvSpPr>
        <p:spPr bwMode="auto">
          <a:xfrm>
            <a:off x="914400" y="2133600"/>
            <a:ext cx="871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Arial" pitchFamily="34" charset="0"/>
                <a:cs typeface="Arial" pitchFamily="34" charset="0"/>
              </a:rPr>
              <a:t>Spring 2011</a:t>
            </a:r>
          </a:p>
        </p:txBody>
      </p:sp>
      <p:sp>
        <p:nvSpPr>
          <p:cNvPr id="13" name="Rectangle 7"/>
          <p:cNvSpPr>
            <a:spLocks noChangeArrowheads="1"/>
          </p:cNvSpPr>
          <p:nvPr/>
        </p:nvSpPr>
        <p:spPr bwMode="auto">
          <a:xfrm>
            <a:off x="914400" y="3124200"/>
            <a:ext cx="556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3"/>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val="356098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6" name="Rectangle 11"/>
          <p:cNvSpPr>
            <a:spLocks noChangeArrowheads="1"/>
          </p:cNvSpPr>
          <p:nvPr/>
        </p:nvSpPr>
        <p:spPr bwMode="auto">
          <a:xfrm>
            <a:off x="1787525" y="333375"/>
            <a:ext cx="5907449" cy="461665"/>
          </a:xfrm>
          <a:prstGeom prst="rect">
            <a:avLst/>
          </a:prstGeom>
          <a:noFill/>
          <a:ln w="9525">
            <a:noFill/>
            <a:miter lim="800000"/>
            <a:headEnd/>
            <a:tailEnd/>
          </a:ln>
        </p:spPr>
        <p:txBody>
          <a:bodyPr wrap="none">
            <a:spAutoFit/>
          </a:bodyPr>
          <a:lstStyle/>
          <a:p>
            <a:r>
              <a:rPr lang="en-US" sz="2400" i="1" u="sng" dirty="0">
                <a:latin typeface="Trebuchet MS" pitchFamily="34" charset="0"/>
                <a:ea typeface="ＭＳ Ｐゴシック" pitchFamily="-65" charset="-128"/>
              </a:rPr>
              <a:t>Oblique Incidence at Dielectric Interface</a:t>
            </a:r>
          </a:p>
        </p:txBody>
      </p:sp>
      <p:grpSp>
        <p:nvGrpSpPr>
          <p:cNvPr id="92" name="Group 47"/>
          <p:cNvGrpSpPr>
            <a:grpSpLocks/>
          </p:cNvGrpSpPr>
          <p:nvPr/>
        </p:nvGrpSpPr>
        <p:grpSpPr bwMode="auto">
          <a:xfrm>
            <a:off x="1592519" y="1074806"/>
            <a:ext cx="6056312" cy="5291138"/>
            <a:chOff x="972" y="706"/>
            <a:chExt cx="3815" cy="3333"/>
          </a:xfrm>
        </p:grpSpPr>
        <p:sp>
          <p:nvSpPr>
            <p:cNvPr id="93" name="Text Box 42"/>
            <p:cNvSpPr txBox="1">
              <a:spLocks noChangeArrowheads="1"/>
            </p:cNvSpPr>
            <p:nvPr/>
          </p:nvSpPr>
          <p:spPr bwMode="auto">
            <a:xfrm>
              <a:off x="3641" y="1393"/>
              <a:ext cx="10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Transverse</a:t>
              </a:r>
            </a:p>
            <a:p>
              <a:pPr eaLnBrk="1" hangingPunct="1"/>
              <a:r>
                <a:rPr lang="en-US"/>
                <a:t>Electric Field</a:t>
              </a:r>
            </a:p>
          </p:txBody>
        </p:sp>
        <p:sp>
          <p:nvSpPr>
            <p:cNvPr id="94" name="Text Box 43"/>
            <p:cNvSpPr txBox="1">
              <a:spLocks noChangeArrowheads="1"/>
            </p:cNvSpPr>
            <p:nvPr/>
          </p:nvSpPr>
          <p:spPr bwMode="auto">
            <a:xfrm>
              <a:off x="3631" y="2966"/>
              <a:ext cx="115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Transverse</a:t>
              </a:r>
            </a:p>
            <a:p>
              <a:pPr eaLnBrk="1" hangingPunct="1"/>
              <a:r>
                <a:rPr lang="en-US"/>
                <a:t>Magnetic Field</a:t>
              </a:r>
            </a:p>
          </p:txBody>
        </p:sp>
        <p:grpSp>
          <p:nvGrpSpPr>
            <p:cNvPr id="95" name="Group 46"/>
            <p:cNvGrpSpPr>
              <a:grpSpLocks/>
            </p:cNvGrpSpPr>
            <p:nvPr/>
          </p:nvGrpSpPr>
          <p:grpSpPr bwMode="auto">
            <a:xfrm>
              <a:off x="972" y="706"/>
              <a:ext cx="2448" cy="3333"/>
              <a:chOff x="972" y="706"/>
              <a:chExt cx="2448" cy="3333"/>
            </a:xfrm>
          </p:grpSpPr>
          <p:sp>
            <p:nvSpPr>
              <p:cNvPr id="96" name="Rectangle 2"/>
              <p:cNvSpPr>
                <a:spLocks noChangeArrowheads="1"/>
              </p:cNvSpPr>
              <p:nvPr/>
            </p:nvSpPr>
            <p:spPr bwMode="auto">
              <a:xfrm>
                <a:off x="2028" y="706"/>
                <a:ext cx="1392" cy="333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sz="1800"/>
              </a:p>
            </p:txBody>
          </p:sp>
          <p:sp>
            <p:nvSpPr>
              <p:cNvPr id="97" name="Line 31"/>
              <p:cNvSpPr>
                <a:spLocks noChangeShapeType="1"/>
              </p:cNvSpPr>
              <p:nvPr/>
            </p:nvSpPr>
            <p:spPr bwMode="auto">
              <a:xfrm>
                <a:off x="2498" y="2770"/>
                <a:ext cx="96" cy="240"/>
              </a:xfrm>
              <a:prstGeom prst="line">
                <a:avLst/>
              </a:prstGeom>
              <a:noFill/>
              <a:ln w="76200">
                <a:solidFill>
                  <a:srgbClr val="5B98D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8" name="Line 32"/>
              <p:cNvSpPr>
                <a:spLocks noChangeShapeType="1"/>
              </p:cNvSpPr>
              <p:nvPr/>
            </p:nvSpPr>
            <p:spPr bwMode="auto">
              <a:xfrm rot="10800000" flipH="1">
                <a:off x="1298" y="2804"/>
                <a:ext cx="144" cy="192"/>
              </a:xfrm>
              <a:prstGeom prst="line">
                <a:avLst/>
              </a:prstGeom>
              <a:noFill/>
              <a:ln w="76200">
                <a:solidFill>
                  <a:srgbClr val="5B98D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9" name="Line 30"/>
              <p:cNvSpPr>
                <a:spLocks noChangeShapeType="1"/>
              </p:cNvSpPr>
              <p:nvPr/>
            </p:nvSpPr>
            <p:spPr bwMode="auto">
              <a:xfrm>
                <a:off x="1250" y="3352"/>
                <a:ext cx="192" cy="240"/>
              </a:xfrm>
              <a:prstGeom prst="line">
                <a:avLst/>
              </a:prstGeom>
              <a:noFill/>
              <a:ln w="76200">
                <a:solidFill>
                  <a:srgbClr val="5B98D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0" name="Line 3"/>
              <p:cNvSpPr>
                <a:spLocks noChangeShapeType="1"/>
              </p:cNvSpPr>
              <p:nvPr/>
            </p:nvSpPr>
            <p:spPr bwMode="auto">
              <a:xfrm flipV="1">
                <a:off x="972" y="3196"/>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 name="Line 8"/>
              <p:cNvSpPr>
                <a:spLocks noChangeShapeType="1"/>
              </p:cNvSpPr>
              <p:nvPr/>
            </p:nvSpPr>
            <p:spPr bwMode="auto">
              <a:xfrm flipV="1">
                <a:off x="2030" y="2860"/>
                <a:ext cx="1056"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 name="Line 9"/>
              <p:cNvSpPr>
                <a:spLocks noChangeShapeType="1"/>
              </p:cNvSpPr>
              <p:nvPr/>
            </p:nvSpPr>
            <p:spPr bwMode="auto">
              <a:xfrm flipH="1" flipV="1">
                <a:off x="972" y="2476"/>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 name="Line 10"/>
              <p:cNvSpPr>
                <a:spLocks noChangeShapeType="1"/>
              </p:cNvSpPr>
              <p:nvPr/>
            </p:nvSpPr>
            <p:spPr bwMode="auto">
              <a:xfrm>
                <a:off x="1460" y="3196"/>
                <a:ext cx="1144"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4" name="Group 13"/>
              <p:cNvGrpSpPr>
                <a:grpSpLocks/>
              </p:cNvGrpSpPr>
              <p:nvPr/>
            </p:nvGrpSpPr>
            <p:grpSpPr bwMode="auto">
              <a:xfrm>
                <a:off x="2814" y="3528"/>
                <a:ext cx="550" cy="444"/>
                <a:chOff x="178" y="428"/>
                <a:chExt cx="550" cy="444"/>
              </a:xfrm>
            </p:grpSpPr>
            <p:sp>
              <p:nvSpPr>
                <p:cNvPr id="132" name="Line 14"/>
                <p:cNvSpPr>
                  <a:spLocks noChangeShapeType="1"/>
                </p:cNvSpPr>
                <p:nvPr/>
              </p:nvSpPr>
              <p:spPr bwMode="auto">
                <a:xfrm>
                  <a:off x="336" y="768"/>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 name="Line 15"/>
                <p:cNvSpPr>
                  <a:spLocks noChangeShapeType="1"/>
                </p:cNvSpPr>
                <p:nvPr/>
              </p:nvSpPr>
              <p:spPr bwMode="auto">
                <a:xfrm rot="-5400000">
                  <a:off x="216" y="640"/>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34" name="Picture 16"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768"/>
                  <a:ext cx="1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7" descr="txp_fig"/>
                <p:cNvPicPr>
                  <a:picLocks noChangeAspect="1"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 y="428"/>
                  <a:ext cx="12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Line 20"/>
              <p:cNvSpPr>
                <a:spLocks noChangeShapeType="1"/>
              </p:cNvSpPr>
              <p:nvPr/>
            </p:nvSpPr>
            <p:spPr bwMode="auto">
              <a:xfrm flipV="1">
                <a:off x="972" y="1606"/>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 name="Line 21"/>
              <p:cNvSpPr>
                <a:spLocks noChangeShapeType="1"/>
              </p:cNvSpPr>
              <p:nvPr/>
            </p:nvSpPr>
            <p:spPr bwMode="auto">
              <a:xfrm flipV="1">
                <a:off x="2030" y="1270"/>
                <a:ext cx="1056"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 name="Line 22"/>
              <p:cNvSpPr>
                <a:spLocks noChangeShapeType="1"/>
              </p:cNvSpPr>
              <p:nvPr/>
            </p:nvSpPr>
            <p:spPr bwMode="auto">
              <a:xfrm flipH="1" flipV="1">
                <a:off x="974" y="886"/>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 name="Line 23"/>
              <p:cNvSpPr>
                <a:spLocks noChangeShapeType="1"/>
              </p:cNvSpPr>
              <p:nvPr/>
            </p:nvSpPr>
            <p:spPr bwMode="auto">
              <a:xfrm>
                <a:off x="1442" y="1606"/>
                <a:ext cx="1162"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Oval 25"/>
              <p:cNvSpPr>
                <a:spLocks noChangeArrowheads="1"/>
              </p:cNvSpPr>
              <p:nvPr/>
            </p:nvSpPr>
            <p:spPr bwMode="auto">
              <a:xfrm>
                <a:off x="1400" y="3546"/>
                <a:ext cx="96" cy="96"/>
              </a:xfrm>
              <a:prstGeom prst="ellipse">
                <a:avLst/>
              </a:prstGeom>
              <a:solidFill>
                <a:schemeClr val="tx1"/>
              </a:solidFill>
              <a:ln w="9525">
                <a:solidFill>
                  <a:srgbClr val="000000"/>
                </a:solidFill>
                <a:round/>
                <a:headEnd/>
                <a:tailEnd/>
              </a:ln>
            </p:spPr>
            <p:txBody>
              <a:bodyPr wrap="none" anchor="ctr"/>
              <a:lstStyle/>
              <a:p>
                <a:endParaRPr lang="en-US" sz="1800"/>
              </a:p>
            </p:txBody>
          </p:sp>
          <p:sp>
            <p:nvSpPr>
              <p:cNvPr id="110" name="Oval 27"/>
              <p:cNvSpPr>
                <a:spLocks noChangeArrowheads="1"/>
              </p:cNvSpPr>
              <p:nvPr/>
            </p:nvSpPr>
            <p:spPr bwMode="auto">
              <a:xfrm>
                <a:off x="1400" y="2750"/>
                <a:ext cx="96" cy="96"/>
              </a:xfrm>
              <a:prstGeom prst="ellipse">
                <a:avLst/>
              </a:prstGeom>
              <a:solidFill>
                <a:schemeClr val="tx1"/>
              </a:solidFill>
              <a:ln w="9525">
                <a:solidFill>
                  <a:srgbClr val="000000"/>
                </a:solidFill>
                <a:round/>
                <a:headEnd/>
                <a:tailEnd/>
              </a:ln>
            </p:spPr>
            <p:txBody>
              <a:bodyPr wrap="none" anchor="ctr"/>
              <a:lstStyle/>
              <a:p>
                <a:endParaRPr lang="en-US" sz="1800"/>
              </a:p>
            </p:txBody>
          </p:sp>
          <p:sp>
            <p:nvSpPr>
              <p:cNvPr id="111" name="Oval 28"/>
              <p:cNvSpPr>
                <a:spLocks noChangeArrowheads="1"/>
              </p:cNvSpPr>
              <p:nvPr/>
            </p:nvSpPr>
            <p:spPr bwMode="auto">
              <a:xfrm>
                <a:off x="2550" y="2966"/>
                <a:ext cx="96" cy="96"/>
              </a:xfrm>
              <a:prstGeom prst="ellipse">
                <a:avLst/>
              </a:prstGeom>
              <a:solidFill>
                <a:schemeClr val="tx1"/>
              </a:solidFill>
              <a:ln w="9525">
                <a:solidFill>
                  <a:srgbClr val="000000"/>
                </a:solidFill>
                <a:round/>
                <a:headEnd/>
                <a:tailEnd/>
              </a:ln>
            </p:spPr>
            <p:txBody>
              <a:bodyPr wrap="none" anchor="ctr"/>
              <a:lstStyle/>
              <a:p>
                <a:endParaRPr lang="en-US" sz="1800"/>
              </a:p>
            </p:txBody>
          </p:sp>
          <p:sp>
            <p:nvSpPr>
              <p:cNvPr id="112" name="Line 30"/>
              <p:cNvSpPr>
                <a:spLocks noChangeShapeType="1"/>
              </p:cNvSpPr>
              <p:nvPr/>
            </p:nvSpPr>
            <p:spPr bwMode="auto">
              <a:xfrm rot="10800000">
                <a:off x="1442" y="2008"/>
                <a:ext cx="192" cy="240"/>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3" name="Line 31"/>
              <p:cNvSpPr>
                <a:spLocks noChangeShapeType="1"/>
              </p:cNvSpPr>
              <p:nvPr/>
            </p:nvSpPr>
            <p:spPr bwMode="auto">
              <a:xfrm rot="10800000">
                <a:off x="2594" y="1426"/>
                <a:ext cx="96" cy="240"/>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4" name="Line 32"/>
              <p:cNvSpPr>
                <a:spLocks noChangeShapeType="1"/>
              </p:cNvSpPr>
              <p:nvPr/>
            </p:nvSpPr>
            <p:spPr bwMode="auto">
              <a:xfrm flipH="1">
                <a:off x="1442" y="1012"/>
                <a:ext cx="144" cy="192"/>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5" name="Oval 27"/>
              <p:cNvSpPr>
                <a:spLocks noChangeArrowheads="1"/>
              </p:cNvSpPr>
              <p:nvPr/>
            </p:nvSpPr>
            <p:spPr bwMode="auto">
              <a:xfrm>
                <a:off x="2550" y="1378"/>
                <a:ext cx="96" cy="96"/>
              </a:xfrm>
              <a:prstGeom prst="ellipse">
                <a:avLst/>
              </a:prstGeom>
              <a:solidFill>
                <a:srgbClr val="5B98D2"/>
              </a:solidFill>
              <a:ln w="9525">
                <a:solidFill>
                  <a:schemeClr val="tx1"/>
                </a:solidFill>
                <a:round/>
                <a:headEnd/>
                <a:tailEnd/>
              </a:ln>
            </p:spPr>
            <p:txBody>
              <a:bodyPr wrap="none" anchor="ctr"/>
              <a:lstStyle/>
              <a:p>
                <a:endParaRPr lang="en-US" sz="1800"/>
              </a:p>
            </p:txBody>
          </p:sp>
          <p:sp>
            <p:nvSpPr>
              <p:cNvPr id="116" name="Oval 27"/>
              <p:cNvSpPr>
                <a:spLocks noChangeArrowheads="1"/>
              </p:cNvSpPr>
              <p:nvPr/>
            </p:nvSpPr>
            <p:spPr bwMode="auto">
              <a:xfrm>
                <a:off x="1398" y="1156"/>
                <a:ext cx="96" cy="96"/>
              </a:xfrm>
              <a:prstGeom prst="ellipse">
                <a:avLst/>
              </a:prstGeom>
              <a:solidFill>
                <a:srgbClr val="5B98D2"/>
              </a:solidFill>
              <a:ln w="9525">
                <a:solidFill>
                  <a:schemeClr val="tx1"/>
                </a:solidFill>
                <a:round/>
                <a:headEnd/>
                <a:tailEnd/>
              </a:ln>
            </p:spPr>
            <p:txBody>
              <a:bodyPr wrap="none" anchor="ctr"/>
              <a:lstStyle/>
              <a:p>
                <a:endParaRPr lang="en-US" sz="1800"/>
              </a:p>
            </p:txBody>
          </p:sp>
          <p:sp>
            <p:nvSpPr>
              <p:cNvPr id="117" name="Oval 27"/>
              <p:cNvSpPr>
                <a:spLocks noChangeArrowheads="1"/>
              </p:cNvSpPr>
              <p:nvPr/>
            </p:nvSpPr>
            <p:spPr bwMode="auto">
              <a:xfrm>
                <a:off x="1398" y="1958"/>
                <a:ext cx="96" cy="96"/>
              </a:xfrm>
              <a:prstGeom prst="ellipse">
                <a:avLst/>
              </a:prstGeom>
              <a:solidFill>
                <a:srgbClr val="5B98D2"/>
              </a:solidFill>
              <a:ln w="9525">
                <a:solidFill>
                  <a:schemeClr val="tx1"/>
                </a:solidFill>
                <a:round/>
                <a:headEnd/>
                <a:tailEnd/>
              </a:ln>
            </p:spPr>
            <p:txBody>
              <a:bodyPr wrap="none" anchor="ctr"/>
              <a:lstStyle/>
              <a:p>
                <a:endParaRPr lang="en-US" sz="1800"/>
              </a:p>
            </p:txBody>
          </p:sp>
          <p:sp>
            <p:nvSpPr>
              <p:cNvPr id="118" name="Text Box 30"/>
              <p:cNvSpPr txBox="1">
                <a:spLocks noChangeArrowheads="1"/>
              </p:cNvSpPr>
              <p:nvPr/>
            </p:nvSpPr>
            <p:spPr bwMode="auto">
              <a:xfrm>
                <a:off x="1172" y="1684"/>
                <a:ext cx="2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i</a:t>
                </a:r>
              </a:p>
            </p:txBody>
          </p:sp>
          <p:sp>
            <p:nvSpPr>
              <p:cNvPr id="119" name="Text Box 31"/>
              <p:cNvSpPr txBox="1">
                <a:spLocks noChangeArrowheads="1"/>
              </p:cNvSpPr>
              <p:nvPr/>
            </p:nvSpPr>
            <p:spPr bwMode="auto">
              <a:xfrm>
                <a:off x="2354" y="1082"/>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t</a:t>
                </a:r>
              </a:p>
            </p:txBody>
          </p:sp>
          <p:sp>
            <p:nvSpPr>
              <p:cNvPr id="120" name="Text Box 32"/>
              <p:cNvSpPr txBox="1">
                <a:spLocks noChangeArrowheads="1"/>
              </p:cNvSpPr>
              <p:nvPr/>
            </p:nvSpPr>
            <p:spPr bwMode="auto">
              <a:xfrm>
                <a:off x="2370" y="2482"/>
                <a:ext cx="2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t</a:t>
                </a:r>
              </a:p>
            </p:txBody>
          </p:sp>
          <p:sp>
            <p:nvSpPr>
              <p:cNvPr id="121" name="Text Box 33"/>
              <p:cNvSpPr txBox="1">
                <a:spLocks noChangeArrowheads="1"/>
              </p:cNvSpPr>
              <p:nvPr/>
            </p:nvSpPr>
            <p:spPr bwMode="auto">
              <a:xfrm>
                <a:off x="974" y="3197"/>
                <a:ext cx="2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i</a:t>
                </a:r>
              </a:p>
            </p:txBody>
          </p:sp>
          <p:sp>
            <p:nvSpPr>
              <p:cNvPr id="122" name="Text Box 34"/>
              <p:cNvSpPr txBox="1">
                <a:spLocks noChangeArrowheads="1"/>
              </p:cNvSpPr>
              <p:nvPr/>
            </p:nvSpPr>
            <p:spPr bwMode="auto">
              <a:xfrm>
                <a:off x="1046" y="2900"/>
                <a:ext cx="25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r</a:t>
                </a:r>
              </a:p>
            </p:txBody>
          </p:sp>
          <p:sp>
            <p:nvSpPr>
              <p:cNvPr id="123" name="Text Box 35"/>
              <p:cNvSpPr txBox="1">
                <a:spLocks noChangeArrowheads="1"/>
              </p:cNvSpPr>
              <p:nvPr/>
            </p:nvSpPr>
            <p:spPr bwMode="auto">
              <a:xfrm>
                <a:off x="1166" y="1180"/>
                <a:ext cx="25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r</a:t>
                </a:r>
              </a:p>
            </p:txBody>
          </p:sp>
          <p:sp>
            <p:nvSpPr>
              <p:cNvPr id="124" name="Text Box 36"/>
              <p:cNvSpPr txBox="1">
                <a:spLocks noChangeArrowheads="1"/>
              </p:cNvSpPr>
              <p:nvPr/>
            </p:nvSpPr>
            <p:spPr bwMode="auto">
              <a:xfrm>
                <a:off x="1470" y="3616"/>
                <a:ext cx="2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i</a:t>
                </a:r>
              </a:p>
            </p:txBody>
          </p:sp>
          <p:sp>
            <p:nvSpPr>
              <p:cNvPr id="125" name="Text Box 37"/>
              <p:cNvSpPr txBox="1">
                <a:spLocks noChangeArrowheads="1"/>
              </p:cNvSpPr>
              <p:nvPr/>
            </p:nvSpPr>
            <p:spPr bwMode="auto">
              <a:xfrm>
                <a:off x="1639" y="2142"/>
                <a:ext cx="2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a:t>H</a:t>
                </a:r>
                <a:r>
                  <a:rPr lang="en-US" baseline="-25000" dirty="0"/>
                  <a:t>i</a:t>
                </a:r>
              </a:p>
            </p:txBody>
          </p:sp>
          <p:sp>
            <p:nvSpPr>
              <p:cNvPr id="126" name="Text Box 38"/>
              <p:cNvSpPr txBox="1">
                <a:spLocks noChangeArrowheads="1"/>
              </p:cNvSpPr>
              <p:nvPr/>
            </p:nvSpPr>
            <p:spPr bwMode="auto">
              <a:xfrm>
                <a:off x="2559" y="3078"/>
                <a:ext cx="2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t</a:t>
                </a:r>
              </a:p>
            </p:txBody>
          </p:sp>
          <p:sp>
            <p:nvSpPr>
              <p:cNvPr id="127" name="Text Box 39"/>
              <p:cNvSpPr txBox="1">
                <a:spLocks noChangeArrowheads="1"/>
              </p:cNvSpPr>
              <p:nvPr/>
            </p:nvSpPr>
            <p:spPr bwMode="auto">
              <a:xfrm>
                <a:off x="2649" y="1666"/>
                <a:ext cx="2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t</a:t>
                </a:r>
              </a:p>
            </p:txBody>
          </p:sp>
          <p:sp>
            <p:nvSpPr>
              <p:cNvPr id="128" name="Text Box 40"/>
              <p:cNvSpPr txBox="1">
                <a:spLocks noChangeArrowheads="1"/>
              </p:cNvSpPr>
              <p:nvPr/>
            </p:nvSpPr>
            <p:spPr bwMode="auto">
              <a:xfrm>
                <a:off x="1406" y="2472"/>
                <a:ext cx="2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r</a:t>
                </a:r>
              </a:p>
            </p:txBody>
          </p:sp>
          <p:sp>
            <p:nvSpPr>
              <p:cNvPr id="129" name="Text Box 41"/>
              <p:cNvSpPr txBox="1">
                <a:spLocks noChangeArrowheads="1"/>
              </p:cNvSpPr>
              <p:nvPr/>
            </p:nvSpPr>
            <p:spPr bwMode="auto">
              <a:xfrm>
                <a:off x="1506" y="754"/>
                <a:ext cx="2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r</a:t>
                </a:r>
              </a:p>
            </p:txBody>
          </p:sp>
          <p:sp>
            <p:nvSpPr>
              <p:cNvPr id="130" name="Text Box 44"/>
              <p:cNvSpPr txBox="1">
                <a:spLocks noChangeArrowheads="1"/>
              </p:cNvSpPr>
              <p:nvPr/>
            </p:nvSpPr>
            <p:spPr bwMode="auto">
              <a:xfrm>
                <a:off x="2882" y="3736"/>
                <a:ext cx="1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cs typeface="Arial" charset="0"/>
                  </a:rPr>
                  <a:t>•</a:t>
                </a:r>
              </a:p>
            </p:txBody>
          </p:sp>
          <p:sp>
            <p:nvSpPr>
              <p:cNvPr id="131" name="Text Box 45"/>
              <p:cNvSpPr txBox="1">
                <a:spLocks noChangeArrowheads="1"/>
              </p:cNvSpPr>
              <p:nvPr/>
            </p:nvSpPr>
            <p:spPr bwMode="auto">
              <a:xfrm>
                <a:off x="2774" y="3723"/>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i="1"/>
                  <a:t>y</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1"/>
          <p:cNvSpPr>
            <a:spLocks noChangeArrowheads="1"/>
          </p:cNvSpPr>
          <p:nvPr/>
        </p:nvSpPr>
        <p:spPr bwMode="auto">
          <a:xfrm>
            <a:off x="3203575" y="333375"/>
            <a:ext cx="2744788" cy="457200"/>
          </a:xfrm>
          <a:prstGeom prst="rect">
            <a:avLst/>
          </a:prstGeom>
          <a:noFill/>
          <a:ln w="9525">
            <a:noFill/>
            <a:miter lim="800000"/>
            <a:headEnd/>
            <a:tailEnd/>
          </a:ln>
        </p:spPr>
        <p:txBody>
          <a:bodyPr wrap="none">
            <a:spAutoFit/>
          </a:bodyPr>
          <a:lstStyle/>
          <a:p>
            <a:r>
              <a:rPr lang="en-US" sz="2400" i="1" u="sng" dirty="0">
                <a:latin typeface="Trebuchet MS" pitchFamily="34" charset="0"/>
                <a:ea typeface="ＭＳ Ｐゴシック" pitchFamily="-65" charset="-128"/>
              </a:rPr>
              <a:t>Partial TE Analysis</a:t>
            </a:r>
          </a:p>
        </p:txBody>
      </p:sp>
      <p:sp>
        <p:nvSpPr>
          <p:cNvPr id="141362" name="Text Box 50"/>
          <p:cNvSpPr txBox="1">
            <a:spLocks noChangeArrowheads="1"/>
          </p:cNvSpPr>
          <p:nvPr/>
        </p:nvSpPr>
        <p:spPr bwMode="auto">
          <a:xfrm>
            <a:off x="238975" y="4314825"/>
            <a:ext cx="8737600" cy="400110"/>
          </a:xfrm>
          <a:prstGeom prst="rect">
            <a:avLst/>
          </a:prstGeom>
          <a:noFill/>
          <a:ln w="9525">
            <a:noFill/>
            <a:miter lim="800000"/>
            <a:headEnd/>
            <a:tailEnd/>
          </a:ln>
          <a:effectLst/>
        </p:spPr>
        <p:txBody>
          <a:bodyPr wrap="square">
            <a:spAutoFit/>
          </a:bodyPr>
          <a:lstStyle/>
          <a:p>
            <a:r>
              <a:rPr lang="en-US" dirty="0">
                <a:latin typeface="Trebuchet MS" pitchFamily="34" charset="0"/>
              </a:rPr>
              <a:t>Tangential E must be continuous at the boundary  </a:t>
            </a:r>
            <a:r>
              <a:rPr lang="en-US" u="sng" dirty="0">
                <a:latin typeface="Trebuchet MS" pitchFamily="34" charset="0"/>
              </a:rPr>
              <a:t>z = 0 </a:t>
            </a:r>
            <a:r>
              <a:rPr lang="en-US" dirty="0">
                <a:latin typeface="Trebuchet MS" pitchFamily="34" charset="0"/>
              </a:rPr>
              <a:t>for all x and for t.</a:t>
            </a:r>
          </a:p>
        </p:txBody>
      </p:sp>
      <p:sp>
        <p:nvSpPr>
          <p:cNvPr id="141367" name="Text Box 55"/>
          <p:cNvSpPr txBox="1">
            <a:spLocks noChangeArrowheads="1"/>
          </p:cNvSpPr>
          <p:nvPr/>
        </p:nvSpPr>
        <p:spPr bwMode="auto">
          <a:xfrm>
            <a:off x="133350" y="5803900"/>
            <a:ext cx="8843225" cy="1015663"/>
          </a:xfrm>
          <a:prstGeom prst="rect">
            <a:avLst/>
          </a:prstGeom>
          <a:noFill/>
          <a:ln w="9525">
            <a:noFill/>
            <a:miter lim="800000"/>
            <a:headEnd/>
            <a:tailEnd/>
          </a:ln>
          <a:effectLst/>
        </p:spPr>
        <p:txBody>
          <a:bodyPr wrap="square">
            <a:spAutoFit/>
          </a:bodyPr>
          <a:lstStyle/>
          <a:p>
            <a:r>
              <a:rPr lang="en-US" dirty="0">
                <a:latin typeface="Trebuchet MS"/>
                <a:cs typeface="Trebuchet MS"/>
              </a:rPr>
              <a:t>This is possible if and only if</a:t>
            </a:r>
            <a:r>
              <a:rPr lang="en-US" dirty="0" smtClean="0">
                <a:latin typeface="Trebuchet MS"/>
                <a:cs typeface="Trebuchet MS"/>
              </a:rPr>
              <a:t>                             and                           </a:t>
            </a:r>
          </a:p>
          <a:p>
            <a:endParaRPr lang="en-US" dirty="0">
              <a:latin typeface="Trebuchet MS" pitchFamily="34" charset="0"/>
              <a:cs typeface="Arial" pitchFamily="34" charset="0"/>
            </a:endParaRPr>
          </a:p>
          <a:p>
            <a:r>
              <a:rPr lang="en-US" dirty="0" smtClean="0">
                <a:latin typeface="Trebuchet MS" pitchFamily="34" charset="0"/>
                <a:cs typeface="Arial" pitchFamily="34" charset="0"/>
              </a:rPr>
              <a:t>The </a:t>
            </a:r>
            <a:r>
              <a:rPr lang="en-US" dirty="0">
                <a:latin typeface="Trebuchet MS" pitchFamily="34" charset="0"/>
                <a:cs typeface="Arial" pitchFamily="34" charset="0"/>
              </a:rPr>
              <a:t>former condition is phase </a:t>
            </a:r>
            <a:r>
              <a:rPr lang="en-US" dirty="0" smtClean="0">
                <a:latin typeface="Trebuchet MS" pitchFamily="34" charset="0"/>
                <a:cs typeface="Arial" pitchFamily="34" charset="0"/>
              </a:rPr>
              <a:t>matching</a:t>
            </a:r>
            <a:endParaRPr lang="en-US" dirty="0">
              <a:latin typeface="Trebuchet MS" pitchFamily="34" charset="0"/>
            </a:endParaRPr>
          </a:p>
        </p:txBody>
      </p:sp>
      <p:pic>
        <p:nvPicPr>
          <p:cNvPr id="44" name="Picture 3" descr="latex-image-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175" y="3473450"/>
            <a:ext cx="1701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172" y="5874917"/>
            <a:ext cx="1841500" cy="254000"/>
          </a:xfrm>
          <a:prstGeom prst="rect">
            <a:avLst/>
          </a:prstGeom>
        </p:spPr>
      </p:pic>
      <p:pic>
        <p:nvPicPr>
          <p:cNvPr id="46" name="Picture 3" descr="latex-image-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375" y="5939263"/>
            <a:ext cx="1701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1400" y="6543983"/>
            <a:ext cx="1841500" cy="254000"/>
          </a:xfrm>
          <a:prstGeom prst="rect">
            <a:avLst/>
          </a:prstGeom>
        </p:spPr>
      </p:pic>
      <p:pic>
        <p:nvPicPr>
          <p:cNvPr id="39" name="Picture 4" descr="latex-image-1.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3175" y="1360801"/>
            <a:ext cx="292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 descr="latex-image-1.pd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4763" y="1997388"/>
            <a:ext cx="3022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latex-image-1.pd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3175" y="2635563"/>
            <a:ext cx="294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7" descr="latex-image-1.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3600" y="5111750"/>
            <a:ext cx="455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
          <p:cNvSpPr>
            <a:spLocks noChangeArrowheads="1"/>
          </p:cNvSpPr>
          <p:nvPr/>
        </p:nvSpPr>
        <p:spPr bwMode="auto">
          <a:xfrm>
            <a:off x="2133600" y="1120775"/>
            <a:ext cx="2209800" cy="2854325"/>
          </a:xfrm>
          <a:prstGeom prst="rect">
            <a:avLst/>
          </a:prstGeom>
          <a:solidFill>
            <a:schemeClr val="bg1">
              <a:lumMod val="85000"/>
            </a:schemeClr>
          </a:solidFill>
          <a:ln>
            <a:noFill/>
          </a:ln>
        </p:spPr>
        <p:txBody>
          <a:bodyPr wrap="none" anchor="ctr"/>
          <a:lstStyle/>
          <a:p>
            <a:pPr>
              <a:defRPr/>
            </a:pPr>
            <a:endParaRPr lang="en-US" sz="1800">
              <a:latin typeface="Trebuchet MS" charset="0"/>
            </a:endParaRPr>
          </a:p>
        </p:txBody>
      </p:sp>
      <p:grpSp>
        <p:nvGrpSpPr>
          <p:cNvPr id="42" name="Group 13"/>
          <p:cNvGrpSpPr>
            <a:grpSpLocks/>
          </p:cNvGrpSpPr>
          <p:nvPr/>
        </p:nvGrpSpPr>
        <p:grpSpPr bwMode="auto">
          <a:xfrm>
            <a:off x="3386138" y="3168650"/>
            <a:ext cx="873125" cy="704850"/>
            <a:chOff x="178" y="428"/>
            <a:chExt cx="550" cy="444"/>
          </a:xfrm>
        </p:grpSpPr>
        <p:sp>
          <p:nvSpPr>
            <p:cNvPr id="43" name="Line 14"/>
            <p:cNvSpPr>
              <a:spLocks noChangeShapeType="1"/>
            </p:cNvSpPr>
            <p:nvPr/>
          </p:nvSpPr>
          <p:spPr bwMode="auto">
            <a:xfrm>
              <a:off x="336" y="768"/>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15"/>
            <p:cNvSpPr>
              <a:spLocks noChangeShapeType="1"/>
            </p:cNvSpPr>
            <p:nvPr/>
          </p:nvSpPr>
          <p:spPr bwMode="auto">
            <a:xfrm rot="-5400000">
              <a:off x="216" y="640"/>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9" name="Picture 16" descr="txp_fig"/>
            <p:cNvPicPr>
              <a:picLocks noChangeAspect="1" noChangeArrowheads="1"/>
            </p:cNvPicPr>
            <p:nvPr>
              <p:custDataLst>
                <p:tags r:id="rId1"/>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768"/>
              <a:ext cx="1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7"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 y="428"/>
              <a:ext cx="12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Line 20"/>
          <p:cNvSpPr>
            <a:spLocks noChangeShapeType="1"/>
          </p:cNvSpPr>
          <p:nvPr/>
        </p:nvSpPr>
        <p:spPr bwMode="auto">
          <a:xfrm flipV="1">
            <a:off x="457200" y="2549525"/>
            <a:ext cx="1676400" cy="1143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Line 21"/>
          <p:cNvSpPr>
            <a:spLocks noChangeShapeType="1"/>
          </p:cNvSpPr>
          <p:nvPr/>
        </p:nvSpPr>
        <p:spPr bwMode="auto">
          <a:xfrm flipV="1">
            <a:off x="2136775" y="2016125"/>
            <a:ext cx="16764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 name="Line 22"/>
          <p:cNvSpPr>
            <a:spLocks noChangeShapeType="1"/>
          </p:cNvSpPr>
          <p:nvPr/>
        </p:nvSpPr>
        <p:spPr bwMode="auto">
          <a:xfrm flipH="1" flipV="1">
            <a:off x="460375" y="1406525"/>
            <a:ext cx="1676400" cy="1143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 name="Line 23"/>
          <p:cNvSpPr>
            <a:spLocks noChangeShapeType="1"/>
          </p:cNvSpPr>
          <p:nvPr/>
        </p:nvSpPr>
        <p:spPr bwMode="auto">
          <a:xfrm>
            <a:off x="1203325" y="2549525"/>
            <a:ext cx="18446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30"/>
          <p:cNvSpPr>
            <a:spLocks noChangeShapeType="1"/>
          </p:cNvSpPr>
          <p:nvPr/>
        </p:nvSpPr>
        <p:spPr bwMode="auto">
          <a:xfrm rot="10800000">
            <a:off x="1203325" y="3187700"/>
            <a:ext cx="304800" cy="381000"/>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7" name="Line 31"/>
          <p:cNvSpPr>
            <a:spLocks noChangeShapeType="1"/>
          </p:cNvSpPr>
          <p:nvPr/>
        </p:nvSpPr>
        <p:spPr bwMode="auto">
          <a:xfrm rot="10800000">
            <a:off x="3032125" y="2263775"/>
            <a:ext cx="152400" cy="381000"/>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8" name="Line 32"/>
          <p:cNvSpPr>
            <a:spLocks noChangeShapeType="1"/>
          </p:cNvSpPr>
          <p:nvPr/>
        </p:nvSpPr>
        <p:spPr bwMode="auto">
          <a:xfrm flipH="1">
            <a:off x="1203325" y="1606550"/>
            <a:ext cx="228600" cy="304800"/>
          </a:xfrm>
          <a:prstGeom prst="line">
            <a:avLst/>
          </a:prstGeom>
          <a:noFill/>
          <a:ln w="762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9" name="Oval 27"/>
          <p:cNvSpPr>
            <a:spLocks noChangeArrowheads="1"/>
          </p:cNvSpPr>
          <p:nvPr/>
        </p:nvSpPr>
        <p:spPr bwMode="auto">
          <a:xfrm>
            <a:off x="2962275" y="2187575"/>
            <a:ext cx="152400" cy="152400"/>
          </a:xfrm>
          <a:prstGeom prst="ellipse">
            <a:avLst/>
          </a:prstGeom>
          <a:solidFill>
            <a:srgbClr val="5B98D2"/>
          </a:solidFill>
          <a:ln w="9525">
            <a:solidFill>
              <a:schemeClr val="tx1"/>
            </a:solidFill>
            <a:round/>
            <a:headEnd/>
            <a:tailEnd/>
          </a:ln>
        </p:spPr>
        <p:txBody>
          <a:bodyPr wrap="none" anchor="ctr"/>
          <a:lstStyle/>
          <a:p>
            <a:endParaRPr lang="en-US" sz="1800">
              <a:latin typeface="Trebuchet MS" charset="0"/>
            </a:endParaRPr>
          </a:p>
        </p:txBody>
      </p:sp>
      <p:sp>
        <p:nvSpPr>
          <p:cNvPr id="60" name="Oval 27"/>
          <p:cNvSpPr>
            <a:spLocks noChangeArrowheads="1"/>
          </p:cNvSpPr>
          <p:nvPr/>
        </p:nvSpPr>
        <p:spPr bwMode="auto">
          <a:xfrm>
            <a:off x="1133475" y="1835150"/>
            <a:ext cx="152400" cy="152400"/>
          </a:xfrm>
          <a:prstGeom prst="ellipse">
            <a:avLst/>
          </a:prstGeom>
          <a:solidFill>
            <a:srgbClr val="5B98D2"/>
          </a:solidFill>
          <a:ln w="9525">
            <a:solidFill>
              <a:schemeClr val="tx1"/>
            </a:solidFill>
            <a:round/>
            <a:headEnd/>
            <a:tailEnd/>
          </a:ln>
        </p:spPr>
        <p:txBody>
          <a:bodyPr wrap="none" anchor="ctr"/>
          <a:lstStyle/>
          <a:p>
            <a:endParaRPr lang="en-US" sz="1800">
              <a:latin typeface="Trebuchet MS" charset="0"/>
            </a:endParaRPr>
          </a:p>
        </p:txBody>
      </p:sp>
      <p:sp>
        <p:nvSpPr>
          <p:cNvPr id="61" name="Oval 27"/>
          <p:cNvSpPr>
            <a:spLocks noChangeArrowheads="1"/>
          </p:cNvSpPr>
          <p:nvPr/>
        </p:nvSpPr>
        <p:spPr bwMode="auto">
          <a:xfrm>
            <a:off x="1133475" y="3108325"/>
            <a:ext cx="152400" cy="152400"/>
          </a:xfrm>
          <a:prstGeom prst="ellipse">
            <a:avLst/>
          </a:prstGeom>
          <a:solidFill>
            <a:srgbClr val="5B98D2"/>
          </a:solidFill>
          <a:ln w="9525">
            <a:solidFill>
              <a:schemeClr val="tx1"/>
            </a:solidFill>
            <a:round/>
            <a:headEnd/>
            <a:tailEnd/>
          </a:ln>
        </p:spPr>
        <p:txBody>
          <a:bodyPr wrap="none" anchor="ctr"/>
          <a:lstStyle/>
          <a:p>
            <a:endParaRPr lang="en-US" sz="1800">
              <a:latin typeface="Trebuchet MS" charset="0"/>
            </a:endParaRPr>
          </a:p>
        </p:txBody>
      </p:sp>
      <p:sp>
        <p:nvSpPr>
          <p:cNvPr id="62" name="Text Box 19"/>
          <p:cNvSpPr txBox="1">
            <a:spLocks noChangeArrowheads="1"/>
          </p:cNvSpPr>
          <p:nvPr/>
        </p:nvSpPr>
        <p:spPr bwMode="auto">
          <a:xfrm>
            <a:off x="774700" y="2673350"/>
            <a:ext cx="39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i</a:t>
            </a:r>
          </a:p>
        </p:txBody>
      </p:sp>
      <p:sp>
        <p:nvSpPr>
          <p:cNvPr id="63" name="Text Box 20"/>
          <p:cNvSpPr txBox="1">
            <a:spLocks noChangeArrowheads="1"/>
          </p:cNvSpPr>
          <p:nvPr/>
        </p:nvSpPr>
        <p:spPr bwMode="auto">
          <a:xfrm>
            <a:off x="2651125" y="1717675"/>
            <a:ext cx="400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t</a:t>
            </a:r>
          </a:p>
        </p:txBody>
      </p:sp>
      <p:sp>
        <p:nvSpPr>
          <p:cNvPr id="64" name="Text Box 21"/>
          <p:cNvSpPr txBox="1">
            <a:spLocks noChangeArrowheads="1"/>
          </p:cNvSpPr>
          <p:nvPr/>
        </p:nvSpPr>
        <p:spPr bwMode="auto">
          <a:xfrm>
            <a:off x="765175" y="1873250"/>
            <a:ext cx="40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a:t>
            </a:r>
            <a:r>
              <a:rPr lang="en-US" baseline="-25000"/>
              <a:t>r</a:t>
            </a:r>
          </a:p>
        </p:txBody>
      </p:sp>
      <p:sp>
        <p:nvSpPr>
          <p:cNvPr id="65" name="Text Box 22"/>
          <p:cNvSpPr txBox="1">
            <a:spLocks noChangeArrowheads="1"/>
          </p:cNvSpPr>
          <p:nvPr/>
        </p:nvSpPr>
        <p:spPr bwMode="auto">
          <a:xfrm>
            <a:off x="1516063" y="3400425"/>
            <a:ext cx="404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i</a:t>
            </a:r>
          </a:p>
        </p:txBody>
      </p:sp>
      <p:sp>
        <p:nvSpPr>
          <p:cNvPr id="66" name="Text Box 23"/>
          <p:cNvSpPr txBox="1">
            <a:spLocks noChangeArrowheads="1"/>
          </p:cNvSpPr>
          <p:nvPr/>
        </p:nvSpPr>
        <p:spPr bwMode="auto">
          <a:xfrm>
            <a:off x="3205163" y="2482850"/>
            <a:ext cx="41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t</a:t>
            </a:r>
          </a:p>
        </p:txBody>
      </p:sp>
      <p:sp>
        <p:nvSpPr>
          <p:cNvPr id="67" name="Text Box 24"/>
          <p:cNvSpPr txBox="1">
            <a:spLocks noChangeArrowheads="1"/>
          </p:cNvSpPr>
          <p:nvPr/>
        </p:nvSpPr>
        <p:spPr bwMode="auto">
          <a:xfrm>
            <a:off x="1304925" y="1196975"/>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H</a:t>
            </a:r>
            <a:r>
              <a:rPr lang="en-US" baseline="-25000"/>
              <a:t>r</a:t>
            </a:r>
          </a:p>
        </p:txBody>
      </p:sp>
      <p:sp>
        <p:nvSpPr>
          <p:cNvPr id="68" name="Text Box 28"/>
          <p:cNvSpPr txBox="1">
            <a:spLocks noChangeArrowheads="1"/>
          </p:cNvSpPr>
          <p:nvPr/>
        </p:nvSpPr>
        <p:spPr bwMode="auto">
          <a:xfrm>
            <a:off x="3490913" y="3500438"/>
            <a:ext cx="27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cs typeface="Arial" charset="0"/>
              </a:rPr>
              <a:t>•</a:t>
            </a:r>
          </a:p>
        </p:txBody>
      </p:sp>
      <p:sp>
        <p:nvSpPr>
          <p:cNvPr id="69" name="Text Box 29"/>
          <p:cNvSpPr txBox="1">
            <a:spLocks noChangeArrowheads="1"/>
          </p:cNvSpPr>
          <p:nvPr/>
        </p:nvSpPr>
        <p:spPr bwMode="auto">
          <a:xfrm>
            <a:off x="3319463" y="3481388"/>
            <a:ext cx="319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i="1">
                <a:latin typeface="Times New Roman" charset="0"/>
              </a:rPr>
              <a:t>y</a:t>
            </a:r>
          </a:p>
        </p:txBody>
      </p:sp>
      <p:sp>
        <p:nvSpPr>
          <p:cNvPr id="70" name="Line 32"/>
          <p:cNvSpPr>
            <a:spLocks noChangeShapeType="1"/>
          </p:cNvSpPr>
          <p:nvPr/>
        </p:nvSpPr>
        <p:spPr bwMode="auto">
          <a:xfrm>
            <a:off x="2133600" y="1127125"/>
            <a:ext cx="0" cy="7080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Text Box 33"/>
          <p:cNvSpPr txBox="1">
            <a:spLocks noChangeArrowheads="1"/>
          </p:cNvSpPr>
          <p:nvPr/>
        </p:nvSpPr>
        <p:spPr bwMode="auto">
          <a:xfrm>
            <a:off x="2139950" y="1112838"/>
            <a:ext cx="741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z = 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5"/>
          <p:cNvSpPr>
            <a:spLocks noChangeArrowheads="1"/>
          </p:cNvSpPr>
          <p:nvPr/>
        </p:nvSpPr>
        <p:spPr bwMode="auto">
          <a:xfrm>
            <a:off x="3705225" y="333375"/>
            <a:ext cx="1782521" cy="461665"/>
          </a:xfrm>
          <a:prstGeom prst="rect">
            <a:avLst/>
          </a:prstGeom>
          <a:noFill/>
          <a:ln w="9525">
            <a:noFill/>
            <a:miter lim="800000"/>
            <a:headEnd/>
            <a:tailEnd/>
          </a:ln>
        </p:spPr>
        <p:txBody>
          <a:bodyPr wrap="none">
            <a:spAutoFit/>
          </a:bodyPr>
          <a:lstStyle/>
          <a:p>
            <a:r>
              <a:rPr lang="en-US" sz="2400" i="1" u="sng">
                <a:latin typeface="Trebuchet MS"/>
                <a:ea typeface="ＭＳ Ｐゴシック" pitchFamily="-65" charset="-128"/>
                <a:cs typeface="Trebuchet MS"/>
              </a:rPr>
              <a:t>Snell’s Law</a:t>
            </a:r>
          </a:p>
        </p:txBody>
      </p:sp>
      <p:sp>
        <p:nvSpPr>
          <p:cNvPr id="158762" name="Text Box 42"/>
          <p:cNvSpPr txBox="1">
            <a:spLocks noChangeArrowheads="1"/>
          </p:cNvSpPr>
          <p:nvPr/>
        </p:nvSpPr>
        <p:spPr bwMode="auto">
          <a:xfrm>
            <a:off x="6281455" y="5657850"/>
            <a:ext cx="1415772" cy="338554"/>
          </a:xfrm>
          <a:prstGeom prst="rect">
            <a:avLst/>
          </a:prstGeom>
          <a:noFill/>
          <a:ln w="9525">
            <a:noFill/>
            <a:miter lim="800000"/>
            <a:headEnd/>
            <a:tailEnd/>
          </a:ln>
          <a:effectLst/>
        </p:spPr>
        <p:txBody>
          <a:bodyPr wrap="none">
            <a:spAutoFit/>
          </a:bodyPr>
          <a:lstStyle/>
          <a:p>
            <a:r>
              <a:rPr lang="en-US" sz="1600" b="1" dirty="0" smtClean="0">
                <a:solidFill>
                  <a:srgbClr val="800000"/>
                </a:solidFill>
                <a:latin typeface="Trebuchet MS"/>
                <a:cs typeface="Trebuchet MS"/>
              </a:rPr>
              <a:t>SNELL’S LAW</a:t>
            </a:r>
            <a:endParaRPr lang="en-US" sz="1600" b="1" dirty="0">
              <a:solidFill>
                <a:srgbClr val="800000"/>
              </a:solidFill>
              <a:latin typeface="Trebuchet MS"/>
              <a:cs typeface="Trebuchet MS"/>
            </a:endParaRPr>
          </a:p>
        </p:txBody>
      </p:sp>
      <p:pic>
        <p:nvPicPr>
          <p:cNvPr id="36" name="Picture 4" descr="latex-image-1.pd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1125" y="4506913"/>
            <a:ext cx="1244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latex-image-1.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688" y="5170488"/>
            <a:ext cx="2489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latex-image-1.pd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0838" y="5807075"/>
            <a:ext cx="901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latex-image-1.pd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8263" y="4506913"/>
            <a:ext cx="1219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 descr="latex-image-1.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9613" y="5170488"/>
            <a:ext cx="2463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0"/>
          <p:cNvGrpSpPr>
            <a:grpSpLocks/>
          </p:cNvGrpSpPr>
          <p:nvPr/>
        </p:nvGrpSpPr>
        <p:grpSpPr bwMode="auto">
          <a:xfrm>
            <a:off x="2625725" y="1143000"/>
            <a:ext cx="3886200" cy="2917825"/>
            <a:chOff x="1384" y="1632"/>
            <a:chExt cx="2448" cy="1838"/>
          </a:xfrm>
        </p:grpSpPr>
        <p:sp>
          <p:nvSpPr>
            <p:cNvPr id="35" name="Rectangle 14"/>
            <p:cNvSpPr>
              <a:spLocks noChangeArrowheads="1"/>
            </p:cNvSpPr>
            <p:nvPr/>
          </p:nvSpPr>
          <p:spPr bwMode="auto">
            <a:xfrm>
              <a:off x="2440" y="1632"/>
              <a:ext cx="1392" cy="183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latin typeface="Trebuchet MS" charset="0"/>
              </a:endParaRPr>
            </a:p>
          </p:txBody>
        </p:sp>
        <p:sp>
          <p:nvSpPr>
            <p:cNvPr id="41" name="Line 15"/>
            <p:cNvSpPr>
              <a:spLocks noChangeShapeType="1"/>
            </p:cNvSpPr>
            <p:nvPr/>
          </p:nvSpPr>
          <p:spPr bwMode="auto">
            <a:xfrm flipV="1">
              <a:off x="1384" y="2546"/>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16"/>
            <p:cNvSpPr>
              <a:spLocks noChangeShapeType="1"/>
            </p:cNvSpPr>
            <p:nvPr/>
          </p:nvSpPr>
          <p:spPr bwMode="auto">
            <a:xfrm flipV="1">
              <a:off x="2440" y="2210"/>
              <a:ext cx="1056"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17"/>
            <p:cNvSpPr>
              <a:spLocks noChangeShapeType="1"/>
            </p:cNvSpPr>
            <p:nvPr/>
          </p:nvSpPr>
          <p:spPr bwMode="auto">
            <a:xfrm flipH="1" flipV="1">
              <a:off x="1384" y="1824"/>
              <a:ext cx="1056" cy="7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18"/>
            <p:cNvSpPr>
              <a:spLocks noChangeShapeType="1"/>
            </p:cNvSpPr>
            <p:nvPr/>
          </p:nvSpPr>
          <p:spPr bwMode="auto">
            <a:xfrm>
              <a:off x="1872" y="2544"/>
              <a:ext cx="1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Oval 24"/>
            <p:cNvSpPr>
              <a:spLocks noChangeArrowheads="1"/>
            </p:cNvSpPr>
            <p:nvPr/>
          </p:nvSpPr>
          <p:spPr bwMode="auto">
            <a:xfrm>
              <a:off x="1632" y="3020"/>
              <a:ext cx="96" cy="96"/>
            </a:xfrm>
            <a:prstGeom prst="ellipse">
              <a:avLst/>
            </a:prstGeom>
            <a:solidFill>
              <a:srgbClr val="5B98D2"/>
            </a:solidFill>
            <a:ln w="9525">
              <a:solidFill>
                <a:srgbClr val="000000"/>
              </a:solidFill>
              <a:round/>
              <a:headEnd/>
              <a:tailEnd/>
            </a:ln>
          </p:spPr>
          <p:txBody>
            <a:bodyPr wrap="none" anchor="ctr"/>
            <a:lstStyle/>
            <a:p>
              <a:endParaRPr lang="en-US" sz="1800">
                <a:latin typeface="Trebuchet MS" charset="0"/>
              </a:endParaRPr>
            </a:p>
          </p:txBody>
        </p:sp>
        <p:sp>
          <p:nvSpPr>
            <p:cNvPr id="46" name="Oval 25"/>
            <p:cNvSpPr>
              <a:spLocks noChangeArrowheads="1"/>
            </p:cNvSpPr>
            <p:nvPr/>
          </p:nvSpPr>
          <p:spPr bwMode="auto">
            <a:xfrm>
              <a:off x="1630" y="1978"/>
              <a:ext cx="96" cy="96"/>
            </a:xfrm>
            <a:prstGeom prst="ellipse">
              <a:avLst/>
            </a:prstGeom>
            <a:solidFill>
              <a:srgbClr val="5B98D2"/>
            </a:solidFill>
            <a:ln w="9525">
              <a:solidFill>
                <a:srgbClr val="000000"/>
              </a:solidFill>
              <a:round/>
              <a:headEnd/>
              <a:tailEnd/>
            </a:ln>
          </p:spPr>
          <p:txBody>
            <a:bodyPr wrap="none" anchor="ctr"/>
            <a:lstStyle/>
            <a:p>
              <a:endParaRPr lang="en-US" sz="1800">
                <a:latin typeface="Trebuchet MS" charset="0"/>
              </a:endParaRPr>
            </a:p>
          </p:txBody>
        </p:sp>
        <p:sp>
          <p:nvSpPr>
            <p:cNvPr id="47" name="Oval 26"/>
            <p:cNvSpPr>
              <a:spLocks noChangeArrowheads="1"/>
            </p:cNvSpPr>
            <p:nvPr/>
          </p:nvSpPr>
          <p:spPr bwMode="auto">
            <a:xfrm>
              <a:off x="3238" y="2226"/>
              <a:ext cx="96" cy="96"/>
            </a:xfrm>
            <a:prstGeom prst="ellipse">
              <a:avLst/>
            </a:prstGeom>
            <a:solidFill>
              <a:srgbClr val="5B98D2"/>
            </a:solidFill>
            <a:ln w="9525">
              <a:solidFill>
                <a:srgbClr val="000000"/>
              </a:solidFill>
              <a:round/>
              <a:headEnd/>
              <a:tailEnd/>
            </a:ln>
          </p:spPr>
          <p:txBody>
            <a:bodyPr wrap="none" anchor="ctr"/>
            <a:lstStyle/>
            <a:p>
              <a:endParaRPr lang="en-US" sz="1800">
                <a:latin typeface="Trebuchet MS" charset="0"/>
              </a:endParaRPr>
            </a:p>
          </p:txBody>
        </p:sp>
        <p:pic>
          <p:nvPicPr>
            <p:cNvPr id="48" name="Picture 53" descr="txp_fig"/>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017" y="2388"/>
              <a:ext cx="13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2"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 y="2400"/>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rc 48"/>
            <p:cNvSpPr>
              <a:spLocks/>
            </p:cNvSpPr>
            <p:nvPr/>
          </p:nvSpPr>
          <p:spPr bwMode="auto">
            <a:xfrm>
              <a:off x="2658" y="2375"/>
              <a:ext cx="384" cy="169"/>
            </a:xfrm>
            <a:custGeom>
              <a:avLst/>
              <a:gdLst>
                <a:gd name="T0" fmla="*/ 0 w 21600"/>
                <a:gd name="T1" fmla="*/ 0 h 9499"/>
                <a:gd name="T2" fmla="*/ 0 w 21600"/>
                <a:gd name="T3" fmla="*/ 0 h 9499"/>
                <a:gd name="T4" fmla="*/ 0 w 21600"/>
                <a:gd name="T5" fmla="*/ 0 h 9499"/>
                <a:gd name="T6" fmla="*/ 0 60000 65536"/>
                <a:gd name="T7" fmla="*/ 0 60000 65536"/>
                <a:gd name="T8" fmla="*/ 0 60000 65536"/>
                <a:gd name="T9" fmla="*/ 0 w 21600"/>
                <a:gd name="T10" fmla="*/ 0 h 9499"/>
                <a:gd name="T11" fmla="*/ 21600 w 21600"/>
                <a:gd name="T12" fmla="*/ 9499 h 9499"/>
              </a:gdLst>
              <a:ahLst/>
              <a:cxnLst>
                <a:cxn ang="T6">
                  <a:pos x="T0" y="T1"/>
                </a:cxn>
                <a:cxn ang="T7">
                  <a:pos x="T2" y="T3"/>
                </a:cxn>
                <a:cxn ang="T8">
                  <a:pos x="T4" y="T5"/>
                </a:cxn>
              </a:cxnLst>
              <a:rect l="T9" t="T10" r="T11" b="T12"/>
              <a:pathLst>
                <a:path w="21600" h="9499" fill="none" extrusionOk="0">
                  <a:moveTo>
                    <a:pt x="19399" y="-1"/>
                  </a:moveTo>
                  <a:cubicBezTo>
                    <a:pt x="20847" y="2957"/>
                    <a:pt x="21600" y="6206"/>
                    <a:pt x="21600" y="9499"/>
                  </a:cubicBezTo>
                </a:path>
                <a:path w="21600" h="9499" stroke="0" extrusionOk="0">
                  <a:moveTo>
                    <a:pt x="19399" y="-1"/>
                  </a:moveTo>
                  <a:cubicBezTo>
                    <a:pt x="20847" y="2957"/>
                    <a:pt x="21600" y="6206"/>
                    <a:pt x="21600" y="9499"/>
                  </a:cubicBezTo>
                  <a:lnTo>
                    <a:pt x="0" y="9499"/>
                  </a:lnTo>
                  <a:lnTo>
                    <a:pt x="19399" y="-1"/>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Arc 49"/>
            <p:cNvSpPr>
              <a:spLocks/>
            </p:cNvSpPr>
            <p:nvPr/>
          </p:nvSpPr>
          <p:spPr bwMode="auto">
            <a:xfrm>
              <a:off x="1968" y="2297"/>
              <a:ext cx="384" cy="249"/>
            </a:xfrm>
            <a:custGeom>
              <a:avLst/>
              <a:gdLst>
                <a:gd name="T0" fmla="*/ 0 w 21595"/>
                <a:gd name="T1" fmla="*/ 0 h 14007"/>
                <a:gd name="T2" fmla="*/ 0 w 21595"/>
                <a:gd name="T3" fmla="*/ 0 h 14007"/>
                <a:gd name="T4" fmla="*/ 0 w 21595"/>
                <a:gd name="T5" fmla="*/ 0 h 14007"/>
                <a:gd name="T6" fmla="*/ 0 60000 65536"/>
                <a:gd name="T7" fmla="*/ 0 60000 65536"/>
                <a:gd name="T8" fmla="*/ 0 60000 65536"/>
                <a:gd name="T9" fmla="*/ 0 w 21595"/>
                <a:gd name="T10" fmla="*/ 0 h 14007"/>
                <a:gd name="T11" fmla="*/ 21595 w 21595"/>
                <a:gd name="T12" fmla="*/ 14007 h 14007"/>
              </a:gdLst>
              <a:ahLst/>
              <a:cxnLst>
                <a:cxn ang="T6">
                  <a:pos x="T0" y="T1"/>
                </a:cxn>
                <a:cxn ang="T7">
                  <a:pos x="T2" y="T3"/>
                </a:cxn>
                <a:cxn ang="T8">
                  <a:pos x="T4" y="T5"/>
                </a:cxn>
              </a:cxnLst>
              <a:rect l="T9" t="T10" r="T11" b="T12"/>
              <a:pathLst>
                <a:path w="21595" h="14007" fill="none" extrusionOk="0">
                  <a:moveTo>
                    <a:pt x="-1" y="13559"/>
                  </a:moveTo>
                  <a:cubicBezTo>
                    <a:pt x="102" y="8581"/>
                    <a:pt x="1922" y="3790"/>
                    <a:pt x="5152" y="0"/>
                  </a:cubicBezTo>
                </a:path>
                <a:path w="21595" h="14007" stroke="0" extrusionOk="0">
                  <a:moveTo>
                    <a:pt x="-1" y="13559"/>
                  </a:moveTo>
                  <a:cubicBezTo>
                    <a:pt x="102" y="8581"/>
                    <a:pt x="1922" y="3790"/>
                    <a:pt x="5152" y="0"/>
                  </a:cubicBezTo>
                  <a:lnTo>
                    <a:pt x="21595" y="14007"/>
                  </a:lnTo>
                  <a:lnTo>
                    <a:pt x="-1" y="13559"/>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2" name="Picture 56" descr="txp_fig"/>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028" y="2569"/>
              <a:ext cx="1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Arc 55"/>
            <p:cNvSpPr>
              <a:spLocks/>
            </p:cNvSpPr>
            <p:nvPr/>
          </p:nvSpPr>
          <p:spPr bwMode="auto">
            <a:xfrm>
              <a:off x="1969" y="2554"/>
              <a:ext cx="384" cy="241"/>
            </a:xfrm>
            <a:custGeom>
              <a:avLst/>
              <a:gdLst>
                <a:gd name="T0" fmla="*/ 0 w 21596"/>
                <a:gd name="T1" fmla="*/ 0 h 13570"/>
                <a:gd name="T2" fmla="*/ 0 w 21596"/>
                <a:gd name="T3" fmla="*/ 0 h 13570"/>
                <a:gd name="T4" fmla="*/ 0 w 21596"/>
                <a:gd name="T5" fmla="*/ 0 h 13570"/>
                <a:gd name="T6" fmla="*/ 0 60000 65536"/>
                <a:gd name="T7" fmla="*/ 0 60000 65536"/>
                <a:gd name="T8" fmla="*/ 0 60000 65536"/>
                <a:gd name="T9" fmla="*/ 0 w 21596"/>
                <a:gd name="T10" fmla="*/ 0 h 13570"/>
                <a:gd name="T11" fmla="*/ 21596 w 21596"/>
                <a:gd name="T12" fmla="*/ 13570 h 13570"/>
              </a:gdLst>
              <a:ahLst/>
              <a:cxnLst>
                <a:cxn ang="T6">
                  <a:pos x="T0" y="T1"/>
                </a:cxn>
                <a:cxn ang="T7">
                  <a:pos x="T2" y="T3"/>
                </a:cxn>
                <a:cxn ang="T8">
                  <a:pos x="T4" y="T5"/>
                </a:cxn>
              </a:cxnLst>
              <a:rect l="T9" t="T10" r="T11" b="T12"/>
              <a:pathLst>
                <a:path w="21596" h="13570" fill="none" extrusionOk="0">
                  <a:moveTo>
                    <a:pt x="4790" y="13570"/>
                  </a:moveTo>
                  <a:cubicBezTo>
                    <a:pt x="1775" y="9835"/>
                    <a:pt x="89" y="5203"/>
                    <a:pt x="-1" y="404"/>
                  </a:cubicBezTo>
                </a:path>
                <a:path w="21596" h="13570" stroke="0" extrusionOk="0">
                  <a:moveTo>
                    <a:pt x="4790" y="13570"/>
                  </a:moveTo>
                  <a:cubicBezTo>
                    <a:pt x="1775" y="9835"/>
                    <a:pt x="89" y="5203"/>
                    <a:pt x="-1" y="404"/>
                  </a:cubicBezTo>
                  <a:lnTo>
                    <a:pt x="21596" y="0"/>
                  </a:lnTo>
                  <a:lnTo>
                    <a:pt x="4790" y="1357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4" name="Group 13"/>
            <p:cNvGrpSpPr>
              <a:grpSpLocks/>
            </p:cNvGrpSpPr>
            <p:nvPr/>
          </p:nvGrpSpPr>
          <p:grpSpPr bwMode="auto">
            <a:xfrm>
              <a:off x="3381" y="3050"/>
              <a:ext cx="240" cy="248"/>
              <a:chOff x="336" y="520"/>
              <a:chExt cx="240" cy="248"/>
            </a:xfrm>
          </p:grpSpPr>
          <p:sp>
            <p:nvSpPr>
              <p:cNvPr id="56" name="Line 14"/>
              <p:cNvSpPr>
                <a:spLocks noChangeShapeType="1"/>
              </p:cNvSpPr>
              <p:nvPr/>
            </p:nvSpPr>
            <p:spPr bwMode="auto">
              <a:xfrm>
                <a:off x="336" y="768"/>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Line 15"/>
              <p:cNvSpPr>
                <a:spLocks noChangeShapeType="1"/>
              </p:cNvSpPr>
              <p:nvPr/>
            </p:nvSpPr>
            <p:spPr bwMode="auto">
              <a:xfrm rot="-5400000">
                <a:off x="216" y="640"/>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5" name="Text Box 32"/>
            <p:cNvSpPr txBox="1">
              <a:spLocks noChangeArrowheads="1"/>
            </p:cNvSpPr>
            <p:nvPr/>
          </p:nvSpPr>
          <p:spPr bwMode="auto">
            <a:xfrm>
              <a:off x="3295" y="3164"/>
              <a:ext cx="1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cs typeface="Arial" charset="0"/>
                </a:rPr>
                <a:t>•</a:t>
              </a:r>
            </a:p>
          </p:txBody>
        </p:sp>
      </p:grpSp>
      <p:pic>
        <p:nvPicPr>
          <p:cNvPr id="58" name="Picture 1" descr="latex-image-1.pd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95725" y="1223963"/>
            <a:ext cx="2667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descr="latex-image-1.pd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14850" y="1223963"/>
            <a:ext cx="2667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latex-image-1.pd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1350" y="3206750"/>
            <a:ext cx="1651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0" descr="latex-image-1.pdf"/>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78563" y="3743325"/>
            <a:ext cx="1397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1" descr="latex-image-1.pd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68950" y="3781425"/>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2128435" y="6148582"/>
            <a:ext cx="4918785" cy="527483"/>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010" name="Rectangle 11"/>
          <p:cNvSpPr>
            <a:spLocks noChangeArrowheads="1"/>
          </p:cNvSpPr>
          <p:nvPr/>
        </p:nvSpPr>
        <p:spPr bwMode="auto">
          <a:xfrm>
            <a:off x="2344476" y="333375"/>
            <a:ext cx="4453463" cy="461665"/>
          </a:xfrm>
          <a:prstGeom prst="rect">
            <a:avLst/>
          </a:prstGeom>
          <a:noFill/>
          <a:ln w="9525">
            <a:noFill/>
            <a:miter lim="800000"/>
            <a:headEnd/>
            <a:tailEnd/>
          </a:ln>
        </p:spPr>
        <p:txBody>
          <a:bodyPr wrap="none">
            <a:spAutoFit/>
          </a:bodyPr>
          <a:lstStyle/>
          <a:p>
            <a:pPr algn="ctr"/>
            <a:r>
              <a:rPr lang="en-US" sz="2400" i="1" u="sng" dirty="0" err="1" smtClean="0">
                <a:latin typeface="Trebuchet MS" pitchFamily="34" charset="0"/>
                <a:ea typeface="ＭＳ Ｐゴシック" pitchFamily="-65" charset="-128"/>
              </a:rPr>
              <a:t>Snells</a:t>
            </a:r>
            <a:r>
              <a:rPr lang="en-US" sz="2400" i="1" u="sng" dirty="0" smtClean="0">
                <a:latin typeface="Trebuchet MS" pitchFamily="34" charset="0"/>
                <a:ea typeface="ＭＳ Ｐゴシック" pitchFamily="-65" charset="-128"/>
              </a:rPr>
              <a:t> Law via </a:t>
            </a:r>
            <a:r>
              <a:rPr lang="en-US" sz="2400" i="1" u="sng" dirty="0">
                <a:latin typeface="Trebuchet MS" pitchFamily="34" charset="0"/>
                <a:ea typeface="ＭＳ Ｐゴシック" pitchFamily="-65" charset="-128"/>
              </a:rPr>
              <a:t>Phase Matching</a:t>
            </a:r>
          </a:p>
        </p:txBody>
      </p:sp>
      <p:sp>
        <p:nvSpPr>
          <p:cNvPr id="171119" name="Text Box 111"/>
          <p:cNvSpPr txBox="1">
            <a:spLocks noChangeArrowheads="1"/>
          </p:cNvSpPr>
          <p:nvPr/>
        </p:nvSpPr>
        <p:spPr bwMode="auto">
          <a:xfrm>
            <a:off x="215017" y="4700789"/>
            <a:ext cx="8791575" cy="1477328"/>
          </a:xfrm>
          <a:prstGeom prst="rect">
            <a:avLst/>
          </a:prstGeom>
          <a:noFill/>
          <a:ln w="9525">
            <a:noFill/>
            <a:miter lim="800000"/>
            <a:headEnd/>
            <a:tailEnd/>
          </a:ln>
          <a:effectLst/>
        </p:spPr>
        <p:txBody>
          <a:bodyPr wrap="square">
            <a:spAutoFit/>
          </a:bodyPr>
          <a:lstStyle/>
          <a:p>
            <a:r>
              <a:rPr lang="en-US" sz="1800" dirty="0" smtClean="0">
                <a:latin typeface="Trebuchet MS" pitchFamily="34" charset="0"/>
              </a:rPr>
              <a:t>Following </a:t>
            </a:r>
            <a:r>
              <a:rPr lang="en-US" sz="1800" dirty="0">
                <a:latin typeface="Trebuchet MS" pitchFamily="34" charset="0"/>
              </a:rPr>
              <a:t>phase continuity, the phase-front separation L is common to both the incident and transmitted, or refracted, waves.  </a:t>
            </a:r>
            <a:endParaRPr lang="en-US" sz="1800" dirty="0" smtClean="0">
              <a:latin typeface="Trebuchet MS" pitchFamily="34" charset="0"/>
            </a:endParaRPr>
          </a:p>
          <a:p>
            <a:endParaRPr lang="en-US" sz="1800" dirty="0" smtClean="0">
              <a:latin typeface="Trebuchet MS" pitchFamily="34" charset="0"/>
            </a:endParaRPr>
          </a:p>
          <a:p>
            <a:r>
              <a:rPr lang="en-US" sz="1800" i="1" dirty="0" smtClean="0">
                <a:latin typeface="Trebuchet MS" pitchFamily="34" charset="0"/>
                <a:cs typeface="Arial" pitchFamily="34" charset="0"/>
              </a:rPr>
              <a:t>				</a:t>
            </a:r>
          </a:p>
          <a:p>
            <a:endParaRPr lang="en-US" sz="1800" i="1" dirty="0" smtClean="0">
              <a:latin typeface="Trebuchet MS" pitchFamily="34" charset="0"/>
              <a:cs typeface="Arial" pitchFamily="34" charset="0"/>
            </a:endParaRPr>
          </a:p>
        </p:txBody>
      </p:sp>
      <p:grpSp>
        <p:nvGrpSpPr>
          <p:cNvPr id="45" name="Group 44"/>
          <p:cNvGrpSpPr/>
          <p:nvPr/>
        </p:nvGrpSpPr>
        <p:grpSpPr>
          <a:xfrm>
            <a:off x="3962383" y="1596747"/>
            <a:ext cx="4672589" cy="2268262"/>
            <a:chOff x="3962383" y="1425099"/>
            <a:chExt cx="4672589" cy="2768707"/>
          </a:xfrm>
        </p:grpSpPr>
        <p:sp>
          <p:nvSpPr>
            <p:cNvPr id="171079" name="Line 71"/>
            <p:cNvSpPr>
              <a:spLocks noChangeShapeType="1"/>
            </p:cNvSpPr>
            <p:nvPr/>
          </p:nvSpPr>
          <p:spPr bwMode="auto">
            <a:xfrm flipV="1">
              <a:off x="3962383" y="2782368"/>
              <a:ext cx="4672589" cy="2956"/>
            </a:xfrm>
            <a:prstGeom prst="line">
              <a:avLst/>
            </a:prstGeom>
            <a:noFill/>
            <a:ln w="19050">
              <a:solidFill>
                <a:schemeClr val="tx1"/>
              </a:solidFill>
              <a:round/>
              <a:headEnd/>
              <a:tailEnd/>
            </a:ln>
            <a:effectLst/>
          </p:spPr>
          <p:txBody>
            <a:bodyPr/>
            <a:lstStyle/>
            <a:p>
              <a:endParaRPr lang="en-US"/>
            </a:p>
          </p:txBody>
        </p:sp>
        <p:sp>
          <p:nvSpPr>
            <p:cNvPr id="171080" name="Line 72"/>
            <p:cNvSpPr>
              <a:spLocks noChangeShapeType="1"/>
            </p:cNvSpPr>
            <p:nvPr/>
          </p:nvSpPr>
          <p:spPr bwMode="auto">
            <a:xfrm>
              <a:off x="3962383" y="2111125"/>
              <a:ext cx="918298" cy="665328"/>
            </a:xfrm>
            <a:prstGeom prst="line">
              <a:avLst/>
            </a:prstGeom>
            <a:noFill/>
            <a:ln w="19050">
              <a:solidFill>
                <a:schemeClr val="bg1">
                  <a:lumMod val="50000"/>
                </a:schemeClr>
              </a:solidFill>
              <a:prstDash val="dash"/>
              <a:round/>
              <a:headEnd/>
              <a:tailEnd/>
            </a:ln>
            <a:effectLst/>
          </p:spPr>
          <p:txBody>
            <a:bodyPr/>
            <a:lstStyle/>
            <a:p>
              <a:endParaRPr lang="en-US"/>
            </a:p>
          </p:txBody>
        </p:sp>
        <p:sp>
          <p:nvSpPr>
            <p:cNvPr id="171081" name="Line 73"/>
            <p:cNvSpPr>
              <a:spLocks noChangeShapeType="1"/>
            </p:cNvSpPr>
            <p:nvPr/>
          </p:nvSpPr>
          <p:spPr bwMode="auto">
            <a:xfrm>
              <a:off x="4880681" y="2776454"/>
              <a:ext cx="651441" cy="1348396"/>
            </a:xfrm>
            <a:prstGeom prst="line">
              <a:avLst/>
            </a:prstGeom>
            <a:noFill/>
            <a:ln w="19050">
              <a:solidFill>
                <a:srgbClr val="5B98D2"/>
              </a:solidFill>
              <a:prstDash val="dash"/>
              <a:round/>
              <a:headEnd/>
              <a:tailEnd/>
            </a:ln>
            <a:effectLst/>
          </p:spPr>
          <p:txBody>
            <a:bodyPr/>
            <a:lstStyle/>
            <a:p>
              <a:endParaRPr lang="en-US"/>
            </a:p>
          </p:txBody>
        </p:sp>
        <p:sp>
          <p:nvSpPr>
            <p:cNvPr id="171084" name="Line 76"/>
            <p:cNvSpPr>
              <a:spLocks noChangeShapeType="1"/>
            </p:cNvSpPr>
            <p:nvPr/>
          </p:nvSpPr>
          <p:spPr bwMode="auto">
            <a:xfrm>
              <a:off x="4446387" y="1431013"/>
              <a:ext cx="1849675" cy="1351354"/>
            </a:xfrm>
            <a:prstGeom prst="line">
              <a:avLst/>
            </a:prstGeom>
            <a:noFill/>
            <a:ln w="19050">
              <a:solidFill>
                <a:schemeClr val="bg1">
                  <a:lumMod val="50000"/>
                </a:schemeClr>
              </a:solidFill>
              <a:prstDash val="dash"/>
              <a:round/>
              <a:headEnd/>
              <a:tailEnd/>
            </a:ln>
            <a:effectLst/>
          </p:spPr>
          <p:txBody>
            <a:bodyPr/>
            <a:lstStyle/>
            <a:p>
              <a:endParaRPr lang="en-US"/>
            </a:p>
          </p:txBody>
        </p:sp>
        <p:sp>
          <p:nvSpPr>
            <p:cNvPr id="171085" name="Line 77"/>
            <p:cNvSpPr>
              <a:spLocks noChangeShapeType="1"/>
            </p:cNvSpPr>
            <p:nvPr/>
          </p:nvSpPr>
          <p:spPr bwMode="auto">
            <a:xfrm>
              <a:off x="6296062" y="2782368"/>
              <a:ext cx="651442" cy="1348396"/>
            </a:xfrm>
            <a:prstGeom prst="line">
              <a:avLst/>
            </a:prstGeom>
            <a:noFill/>
            <a:ln w="19050">
              <a:solidFill>
                <a:srgbClr val="5B98D2"/>
              </a:solidFill>
              <a:prstDash val="dash"/>
              <a:round/>
              <a:headEnd/>
              <a:tailEnd/>
            </a:ln>
            <a:effectLst/>
          </p:spPr>
          <p:txBody>
            <a:bodyPr/>
            <a:lstStyle/>
            <a:p>
              <a:endParaRPr lang="en-US"/>
            </a:p>
          </p:txBody>
        </p:sp>
        <p:sp>
          <p:nvSpPr>
            <p:cNvPr id="171090" name="Line 82"/>
            <p:cNvSpPr>
              <a:spLocks noChangeShapeType="1"/>
            </p:cNvSpPr>
            <p:nvPr/>
          </p:nvSpPr>
          <p:spPr bwMode="auto">
            <a:xfrm rot="5400000">
              <a:off x="4533682" y="1785861"/>
              <a:ext cx="1345440" cy="635745"/>
            </a:xfrm>
            <a:prstGeom prst="line">
              <a:avLst/>
            </a:prstGeom>
            <a:noFill/>
            <a:ln w="38100">
              <a:solidFill>
                <a:schemeClr val="bg1">
                  <a:lumMod val="50000"/>
                </a:schemeClr>
              </a:solidFill>
              <a:round/>
              <a:headEnd/>
              <a:tailEnd/>
            </a:ln>
            <a:effectLst/>
          </p:spPr>
          <p:txBody>
            <a:bodyPr/>
            <a:lstStyle/>
            <a:p>
              <a:endParaRPr lang="en-US"/>
            </a:p>
          </p:txBody>
        </p:sp>
        <p:sp>
          <p:nvSpPr>
            <p:cNvPr id="171091" name="Line 83"/>
            <p:cNvSpPr>
              <a:spLocks noChangeShapeType="1"/>
            </p:cNvSpPr>
            <p:nvPr/>
          </p:nvSpPr>
          <p:spPr bwMode="auto">
            <a:xfrm rot="5400000">
              <a:off x="5933768" y="1795242"/>
              <a:ext cx="1383880" cy="643593"/>
            </a:xfrm>
            <a:prstGeom prst="line">
              <a:avLst/>
            </a:prstGeom>
            <a:noFill/>
            <a:ln w="38100">
              <a:solidFill>
                <a:schemeClr val="bg1">
                  <a:lumMod val="50000"/>
                </a:schemeClr>
              </a:solidFill>
              <a:round/>
              <a:headEnd/>
              <a:tailEnd/>
            </a:ln>
            <a:effectLst/>
          </p:spPr>
          <p:txBody>
            <a:bodyPr/>
            <a:lstStyle/>
            <a:p>
              <a:endParaRPr lang="en-US"/>
            </a:p>
          </p:txBody>
        </p:sp>
        <p:sp>
          <p:nvSpPr>
            <p:cNvPr id="171092" name="Line 84"/>
            <p:cNvSpPr>
              <a:spLocks noChangeShapeType="1"/>
            </p:cNvSpPr>
            <p:nvPr/>
          </p:nvSpPr>
          <p:spPr bwMode="auto">
            <a:xfrm rot="16200000">
              <a:off x="4063223" y="2687442"/>
              <a:ext cx="724466" cy="926146"/>
            </a:xfrm>
            <a:prstGeom prst="line">
              <a:avLst/>
            </a:prstGeom>
            <a:noFill/>
            <a:ln w="38100">
              <a:solidFill>
                <a:srgbClr val="5B98D2"/>
              </a:solidFill>
              <a:round/>
              <a:headEnd/>
              <a:tailEnd/>
            </a:ln>
            <a:effectLst/>
          </p:spPr>
          <p:txBody>
            <a:bodyPr/>
            <a:lstStyle/>
            <a:p>
              <a:endParaRPr lang="en-US"/>
            </a:p>
          </p:txBody>
        </p:sp>
        <p:sp>
          <p:nvSpPr>
            <p:cNvPr id="171093" name="Line 85"/>
            <p:cNvSpPr>
              <a:spLocks noChangeShapeType="1"/>
            </p:cNvSpPr>
            <p:nvPr/>
          </p:nvSpPr>
          <p:spPr bwMode="auto">
            <a:xfrm rot="16200000">
              <a:off x="4767377" y="2580470"/>
              <a:ext cx="1330654" cy="1758108"/>
            </a:xfrm>
            <a:prstGeom prst="line">
              <a:avLst/>
            </a:prstGeom>
            <a:noFill/>
            <a:ln w="38100">
              <a:solidFill>
                <a:srgbClr val="5B98D2"/>
              </a:solidFill>
              <a:round/>
              <a:headEnd/>
              <a:tailEnd/>
            </a:ln>
            <a:effectLst/>
          </p:spPr>
          <p:txBody>
            <a:bodyPr/>
            <a:lstStyle/>
            <a:p>
              <a:endParaRPr lang="en-US"/>
            </a:p>
          </p:txBody>
        </p:sp>
        <p:sp>
          <p:nvSpPr>
            <p:cNvPr id="171094" name="Line 86"/>
            <p:cNvSpPr>
              <a:spLocks noChangeShapeType="1"/>
            </p:cNvSpPr>
            <p:nvPr/>
          </p:nvSpPr>
          <p:spPr bwMode="auto">
            <a:xfrm>
              <a:off x="5882697" y="1433971"/>
              <a:ext cx="1849676" cy="1351352"/>
            </a:xfrm>
            <a:prstGeom prst="line">
              <a:avLst/>
            </a:prstGeom>
            <a:noFill/>
            <a:ln w="19050">
              <a:solidFill>
                <a:schemeClr val="bg1">
                  <a:lumMod val="50000"/>
                </a:schemeClr>
              </a:solidFill>
              <a:prstDash val="dash"/>
              <a:round/>
              <a:headEnd/>
              <a:tailEnd/>
            </a:ln>
            <a:effectLst/>
          </p:spPr>
          <p:txBody>
            <a:bodyPr/>
            <a:lstStyle/>
            <a:p>
              <a:endParaRPr lang="en-US"/>
            </a:p>
          </p:txBody>
        </p:sp>
        <p:sp>
          <p:nvSpPr>
            <p:cNvPr id="171095" name="Line 87"/>
            <p:cNvSpPr>
              <a:spLocks noChangeShapeType="1"/>
            </p:cNvSpPr>
            <p:nvPr/>
          </p:nvSpPr>
          <p:spPr bwMode="auto">
            <a:xfrm>
              <a:off x="7732374" y="2785324"/>
              <a:ext cx="651441" cy="1348396"/>
            </a:xfrm>
            <a:prstGeom prst="line">
              <a:avLst/>
            </a:prstGeom>
            <a:noFill/>
            <a:ln w="19050">
              <a:solidFill>
                <a:srgbClr val="5B98D2"/>
              </a:solidFill>
              <a:prstDash val="dash"/>
              <a:round/>
              <a:headEnd/>
              <a:tailEnd/>
            </a:ln>
            <a:effectLst/>
          </p:spPr>
          <p:txBody>
            <a:bodyPr/>
            <a:lstStyle/>
            <a:p>
              <a:endParaRPr lang="en-US"/>
            </a:p>
          </p:txBody>
        </p:sp>
        <p:sp>
          <p:nvSpPr>
            <p:cNvPr id="171096" name="Line 88"/>
            <p:cNvSpPr>
              <a:spLocks noChangeShapeType="1"/>
            </p:cNvSpPr>
            <p:nvPr/>
          </p:nvSpPr>
          <p:spPr bwMode="auto">
            <a:xfrm rot="5400000">
              <a:off x="7351934" y="1798371"/>
              <a:ext cx="1380924" cy="646210"/>
            </a:xfrm>
            <a:prstGeom prst="line">
              <a:avLst/>
            </a:prstGeom>
            <a:noFill/>
            <a:ln w="38100">
              <a:solidFill>
                <a:schemeClr val="bg1">
                  <a:lumMod val="50000"/>
                </a:schemeClr>
              </a:solidFill>
              <a:round/>
              <a:headEnd/>
              <a:tailEnd/>
            </a:ln>
            <a:effectLst/>
          </p:spPr>
          <p:txBody>
            <a:bodyPr/>
            <a:lstStyle/>
            <a:p>
              <a:endParaRPr lang="en-US"/>
            </a:p>
          </p:txBody>
        </p:sp>
        <p:sp>
          <p:nvSpPr>
            <p:cNvPr id="171097" name="Line 89"/>
            <p:cNvSpPr>
              <a:spLocks noChangeShapeType="1"/>
            </p:cNvSpPr>
            <p:nvPr/>
          </p:nvSpPr>
          <p:spPr bwMode="auto">
            <a:xfrm rot="16200000">
              <a:off x="6183896" y="2584905"/>
              <a:ext cx="1333612" cy="1758108"/>
            </a:xfrm>
            <a:prstGeom prst="line">
              <a:avLst/>
            </a:prstGeom>
            <a:noFill/>
            <a:ln w="38100">
              <a:solidFill>
                <a:srgbClr val="5B98D2"/>
              </a:solidFill>
              <a:round/>
              <a:headEnd/>
              <a:tailEnd/>
            </a:ln>
            <a:effectLst/>
          </p:spPr>
          <p:txBody>
            <a:bodyPr/>
            <a:lstStyle/>
            <a:p>
              <a:endParaRPr lang="en-US"/>
            </a:p>
          </p:txBody>
        </p:sp>
        <p:sp>
          <p:nvSpPr>
            <p:cNvPr id="171099" name="Line 91"/>
            <p:cNvSpPr>
              <a:spLocks noChangeShapeType="1"/>
            </p:cNvSpPr>
            <p:nvPr/>
          </p:nvSpPr>
          <p:spPr bwMode="auto">
            <a:xfrm>
              <a:off x="6850703" y="1694188"/>
              <a:ext cx="1046493" cy="759950"/>
            </a:xfrm>
            <a:prstGeom prst="line">
              <a:avLst/>
            </a:prstGeom>
            <a:noFill/>
            <a:ln w="19050">
              <a:solidFill>
                <a:schemeClr val="tx1"/>
              </a:solidFill>
              <a:round/>
              <a:headEnd/>
              <a:tailEnd type="arrow" w="med" len="med"/>
            </a:ln>
            <a:effectLst/>
          </p:spPr>
          <p:txBody>
            <a:bodyPr/>
            <a:lstStyle/>
            <a:p>
              <a:endParaRPr lang="en-US"/>
            </a:p>
          </p:txBody>
        </p:sp>
        <p:sp>
          <p:nvSpPr>
            <p:cNvPr id="171100" name="Line 92"/>
            <p:cNvSpPr>
              <a:spLocks noChangeShapeType="1"/>
            </p:cNvSpPr>
            <p:nvPr/>
          </p:nvSpPr>
          <p:spPr bwMode="auto">
            <a:xfrm>
              <a:off x="4326040" y="3225919"/>
              <a:ext cx="395050" cy="813177"/>
            </a:xfrm>
            <a:prstGeom prst="line">
              <a:avLst/>
            </a:prstGeom>
            <a:noFill/>
            <a:ln w="19050">
              <a:solidFill>
                <a:schemeClr val="tx1"/>
              </a:solidFill>
              <a:round/>
              <a:headEnd/>
              <a:tailEnd type="arrow" w="med" len="med"/>
            </a:ln>
            <a:effectLst/>
          </p:spPr>
          <p:txBody>
            <a:bodyPr/>
            <a:lstStyle/>
            <a:p>
              <a:endParaRPr lang="en-US"/>
            </a:p>
          </p:txBody>
        </p:sp>
        <p:sp>
          <p:nvSpPr>
            <p:cNvPr id="171101" name="Line 93"/>
            <p:cNvSpPr>
              <a:spLocks noChangeShapeType="1"/>
            </p:cNvSpPr>
            <p:nvPr/>
          </p:nvSpPr>
          <p:spPr bwMode="auto">
            <a:xfrm>
              <a:off x="6311759" y="2785324"/>
              <a:ext cx="1402300" cy="0"/>
            </a:xfrm>
            <a:prstGeom prst="line">
              <a:avLst/>
            </a:prstGeom>
            <a:noFill/>
            <a:ln w="28575">
              <a:solidFill>
                <a:schemeClr val="tx1"/>
              </a:solidFill>
              <a:round/>
              <a:headEnd type="arrow" w="med" len="med"/>
              <a:tailEnd type="arrow" w="med" len="med"/>
            </a:ln>
            <a:effectLst/>
          </p:spPr>
          <p:txBody>
            <a:bodyPr/>
            <a:lstStyle/>
            <a:p>
              <a:endParaRPr lang="en-US"/>
            </a:p>
          </p:txBody>
        </p:sp>
        <p:sp>
          <p:nvSpPr>
            <p:cNvPr id="171102" name="Text Box 94"/>
            <p:cNvSpPr txBox="1">
              <a:spLocks noChangeArrowheads="1"/>
            </p:cNvSpPr>
            <p:nvPr/>
          </p:nvSpPr>
          <p:spPr bwMode="auto">
            <a:xfrm>
              <a:off x="7234164" y="1541050"/>
              <a:ext cx="420825" cy="488386"/>
            </a:xfrm>
            <a:prstGeom prst="rect">
              <a:avLst/>
            </a:prstGeom>
            <a:noFill/>
            <a:ln w="9525">
              <a:noFill/>
              <a:miter lim="800000"/>
              <a:headEnd/>
              <a:tailEnd/>
            </a:ln>
            <a:effectLst/>
          </p:spPr>
          <p:txBody>
            <a:bodyPr wrap="square">
              <a:spAutoFit/>
            </a:bodyPr>
            <a:lstStyle/>
            <a:p>
              <a:r>
                <a:rPr lang="el-GR" dirty="0">
                  <a:cs typeface="Arial" pitchFamily="34" charset="0"/>
                </a:rPr>
                <a:t>λ</a:t>
              </a:r>
              <a:r>
                <a:rPr lang="en-US" baseline="-25000" dirty="0">
                  <a:cs typeface="Arial" pitchFamily="34" charset="0"/>
                </a:rPr>
                <a:t>1</a:t>
              </a:r>
              <a:endParaRPr lang="el-GR" baseline="-25000" dirty="0">
                <a:cs typeface="Arial" pitchFamily="34" charset="0"/>
              </a:endParaRPr>
            </a:p>
          </p:txBody>
        </p:sp>
        <p:sp>
          <p:nvSpPr>
            <p:cNvPr id="171103" name="Text Box 95"/>
            <p:cNvSpPr txBox="1">
              <a:spLocks noChangeArrowheads="1"/>
            </p:cNvSpPr>
            <p:nvPr/>
          </p:nvSpPr>
          <p:spPr bwMode="auto">
            <a:xfrm>
              <a:off x="4115627" y="3456566"/>
              <a:ext cx="420825" cy="488386"/>
            </a:xfrm>
            <a:prstGeom prst="rect">
              <a:avLst/>
            </a:prstGeom>
            <a:noFill/>
            <a:ln w="9525">
              <a:noFill/>
              <a:miter lim="800000"/>
              <a:headEnd/>
              <a:tailEnd/>
            </a:ln>
            <a:effectLst/>
          </p:spPr>
          <p:txBody>
            <a:bodyPr wrap="square">
              <a:spAutoFit/>
            </a:bodyPr>
            <a:lstStyle/>
            <a:p>
              <a:r>
                <a:rPr lang="el-GR" dirty="0">
                  <a:cs typeface="Arial" pitchFamily="34" charset="0"/>
                </a:rPr>
                <a:t>λ</a:t>
              </a:r>
              <a:r>
                <a:rPr lang="en-US" baseline="-25000" dirty="0">
                  <a:cs typeface="Arial" pitchFamily="34" charset="0"/>
                </a:rPr>
                <a:t>2</a:t>
              </a:r>
              <a:endParaRPr lang="el-GR" baseline="-25000" dirty="0">
                <a:cs typeface="Arial" pitchFamily="34" charset="0"/>
              </a:endParaRPr>
            </a:p>
          </p:txBody>
        </p:sp>
        <p:sp>
          <p:nvSpPr>
            <p:cNvPr id="171104" name="Text Box 96"/>
            <p:cNvSpPr txBox="1">
              <a:spLocks noChangeArrowheads="1"/>
            </p:cNvSpPr>
            <p:nvPr/>
          </p:nvSpPr>
          <p:spPr bwMode="auto">
            <a:xfrm>
              <a:off x="6734975" y="2300239"/>
              <a:ext cx="317790" cy="488386"/>
            </a:xfrm>
            <a:prstGeom prst="rect">
              <a:avLst/>
            </a:prstGeom>
            <a:noFill/>
            <a:ln w="28575">
              <a:noFill/>
              <a:miter lim="800000"/>
              <a:headEnd/>
              <a:tailEnd/>
            </a:ln>
            <a:effectLst/>
          </p:spPr>
          <p:txBody>
            <a:bodyPr wrap="square">
              <a:spAutoFit/>
            </a:bodyPr>
            <a:lstStyle/>
            <a:p>
              <a:r>
                <a:rPr lang="en-US" dirty="0"/>
                <a:t>L</a:t>
              </a:r>
            </a:p>
          </p:txBody>
        </p:sp>
        <p:sp>
          <p:nvSpPr>
            <p:cNvPr id="171105" name="Line 97"/>
            <p:cNvSpPr>
              <a:spLocks noChangeShapeType="1"/>
            </p:cNvSpPr>
            <p:nvPr/>
          </p:nvSpPr>
          <p:spPr bwMode="auto">
            <a:xfrm flipH="1">
              <a:off x="5322824" y="2143654"/>
              <a:ext cx="86336" cy="189249"/>
            </a:xfrm>
            <a:prstGeom prst="line">
              <a:avLst/>
            </a:prstGeom>
            <a:noFill/>
            <a:ln w="19050">
              <a:solidFill>
                <a:schemeClr val="bg1">
                  <a:lumMod val="50000"/>
                </a:schemeClr>
              </a:solidFill>
              <a:round/>
              <a:headEnd/>
              <a:tailEnd/>
            </a:ln>
            <a:effectLst/>
          </p:spPr>
          <p:txBody>
            <a:bodyPr/>
            <a:lstStyle/>
            <a:p>
              <a:endParaRPr lang="en-US"/>
            </a:p>
          </p:txBody>
        </p:sp>
        <p:sp>
          <p:nvSpPr>
            <p:cNvPr id="171106" name="Line 98"/>
            <p:cNvSpPr>
              <a:spLocks noChangeShapeType="1"/>
            </p:cNvSpPr>
            <p:nvPr/>
          </p:nvSpPr>
          <p:spPr bwMode="auto">
            <a:xfrm rot="16200000" flipH="1">
              <a:off x="5188495" y="2180148"/>
              <a:ext cx="106452" cy="151741"/>
            </a:xfrm>
            <a:prstGeom prst="line">
              <a:avLst/>
            </a:prstGeom>
            <a:noFill/>
            <a:ln w="19050">
              <a:solidFill>
                <a:schemeClr val="bg1">
                  <a:lumMod val="50000"/>
                </a:schemeClr>
              </a:solidFill>
              <a:round/>
              <a:headEnd/>
              <a:tailEnd/>
            </a:ln>
            <a:effectLst/>
          </p:spPr>
          <p:txBody>
            <a:bodyPr/>
            <a:lstStyle/>
            <a:p>
              <a:endParaRPr lang="en-US"/>
            </a:p>
          </p:txBody>
        </p:sp>
        <p:grpSp>
          <p:nvGrpSpPr>
            <p:cNvPr id="3" name="Group 102"/>
            <p:cNvGrpSpPr>
              <a:grpSpLocks/>
            </p:cNvGrpSpPr>
            <p:nvPr/>
          </p:nvGrpSpPr>
          <p:grpSpPr bwMode="auto">
            <a:xfrm rot="10800000">
              <a:off x="5147537" y="3225919"/>
              <a:ext cx="274703" cy="230647"/>
              <a:chOff x="4286" y="3445"/>
              <a:chExt cx="89" cy="59"/>
            </a:xfrm>
          </p:grpSpPr>
          <p:sp>
            <p:nvSpPr>
              <p:cNvPr id="171108" name="Line 100"/>
              <p:cNvSpPr>
                <a:spLocks noChangeShapeType="1"/>
              </p:cNvSpPr>
              <p:nvPr/>
            </p:nvSpPr>
            <p:spPr bwMode="auto">
              <a:xfrm>
                <a:off x="4286" y="3445"/>
                <a:ext cx="34" cy="58"/>
              </a:xfrm>
              <a:prstGeom prst="line">
                <a:avLst/>
              </a:prstGeom>
              <a:noFill/>
              <a:ln w="19050">
                <a:solidFill>
                  <a:srgbClr val="5B98D2"/>
                </a:solidFill>
                <a:round/>
                <a:headEnd/>
                <a:tailEnd/>
              </a:ln>
              <a:effectLst/>
            </p:spPr>
            <p:txBody>
              <a:bodyPr/>
              <a:lstStyle/>
              <a:p>
                <a:endParaRPr lang="en-US"/>
              </a:p>
            </p:txBody>
          </p:sp>
          <p:sp>
            <p:nvSpPr>
              <p:cNvPr id="171109" name="Line 101"/>
              <p:cNvSpPr>
                <a:spLocks noChangeShapeType="1"/>
              </p:cNvSpPr>
              <p:nvPr/>
            </p:nvSpPr>
            <p:spPr bwMode="auto">
              <a:xfrm rot="5400000">
                <a:off x="4329" y="3458"/>
                <a:ext cx="34" cy="58"/>
              </a:xfrm>
              <a:prstGeom prst="line">
                <a:avLst/>
              </a:prstGeom>
              <a:noFill/>
              <a:ln w="19050">
                <a:solidFill>
                  <a:srgbClr val="5B98D2"/>
                </a:solidFill>
                <a:round/>
                <a:headEnd/>
                <a:tailEnd/>
              </a:ln>
              <a:effectLst/>
            </p:spPr>
            <p:txBody>
              <a:bodyPr/>
              <a:lstStyle/>
              <a:p>
                <a:endParaRPr lang="en-US"/>
              </a:p>
            </p:txBody>
          </p:sp>
        </p:grpSp>
        <p:sp>
          <p:nvSpPr>
            <p:cNvPr id="171111" name="Line 103"/>
            <p:cNvSpPr>
              <a:spLocks noChangeShapeType="1"/>
            </p:cNvSpPr>
            <p:nvPr/>
          </p:nvSpPr>
          <p:spPr bwMode="auto">
            <a:xfrm>
              <a:off x="4880681" y="1425099"/>
              <a:ext cx="0" cy="1386838"/>
            </a:xfrm>
            <a:prstGeom prst="line">
              <a:avLst/>
            </a:prstGeom>
            <a:noFill/>
            <a:ln w="19050">
              <a:solidFill>
                <a:schemeClr val="tx1"/>
              </a:solidFill>
              <a:prstDash val="sysDot"/>
              <a:round/>
              <a:headEnd/>
              <a:tailEnd/>
            </a:ln>
            <a:effectLst/>
          </p:spPr>
          <p:txBody>
            <a:bodyPr/>
            <a:lstStyle/>
            <a:p>
              <a:endParaRPr lang="en-US"/>
            </a:p>
          </p:txBody>
        </p:sp>
        <p:sp>
          <p:nvSpPr>
            <p:cNvPr id="171112" name="Line 104"/>
            <p:cNvSpPr>
              <a:spLocks noChangeShapeType="1"/>
            </p:cNvSpPr>
            <p:nvPr/>
          </p:nvSpPr>
          <p:spPr bwMode="auto">
            <a:xfrm>
              <a:off x="7742839" y="2776454"/>
              <a:ext cx="0" cy="1386836"/>
            </a:xfrm>
            <a:prstGeom prst="line">
              <a:avLst/>
            </a:prstGeom>
            <a:noFill/>
            <a:ln w="19050">
              <a:solidFill>
                <a:schemeClr val="tx1"/>
              </a:solidFill>
              <a:prstDash val="sysDot"/>
              <a:round/>
              <a:headEnd/>
              <a:tailEnd/>
            </a:ln>
            <a:effectLst/>
          </p:spPr>
          <p:txBody>
            <a:bodyPr/>
            <a:lstStyle/>
            <a:p>
              <a:endParaRPr lang="en-US"/>
            </a:p>
          </p:txBody>
        </p:sp>
        <p:sp>
          <p:nvSpPr>
            <p:cNvPr id="171114" name="Text Box 106"/>
            <p:cNvSpPr txBox="1">
              <a:spLocks noChangeArrowheads="1"/>
            </p:cNvSpPr>
            <p:nvPr/>
          </p:nvSpPr>
          <p:spPr bwMode="auto">
            <a:xfrm>
              <a:off x="7828070" y="3705420"/>
              <a:ext cx="614815" cy="488386"/>
            </a:xfrm>
            <a:prstGeom prst="rect">
              <a:avLst/>
            </a:prstGeom>
            <a:noFill/>
            <a:ln w="9525">
              <a:noFill/>
              <a:miter lim="800000"/>
              <a:headEnd/>
              <a:tailEnd/>
            </a:ln>
            <a:effectLst/>
          </p:spPr>
          <p:txBody>
            <a:bodyPr wrap="square">
              <a:spAutoFit/>
            </a:bodyPr>
            <a:lstStyle/>
            <a:p>
              <a:r>
                <a:rPr lang="el-GR" dirty="0">
                  <a:cs typeface="Arial" pitchFamily="34" charset="0"/>
                </a:rPr>
                <a:t>θ</a:t>
              </a:r>
              <a:r>
                <a:rPr lang="en-US" baseline="-25000" dirty="0" err="1">
                  <a:cs typeface="Arial" pitchFamily="34" charset="0"/>
                </a:rPr>
                <a:t>t</a:t>
              </a:r>
              <a:endParaRPr lang="el-GR" baseline="-25000" dirty="0">
                <a:cs typeface="Arial" pitchFamily="34" charset="0"/>
              </a:endParaRPr>
            </a:p>
          </p:txBody>
        </p:sp>
        <p:sp>
          <p:nvSpPr>
            <p:cNvPr id="171115" name="Arc 107"/>
            <p:cNvSpPr>
              <a:spLocks/>
            </p:cNvSpPr>
            <p:nvPr/>
          </p:nvSpPr>
          <p:spPr bwMode="auto">
            <a:xfrm rot="21348905" flipH="1">
              <a:off x="4377772" y="2122838"/>
              <a:ext cx="515397" cy="1241458"/>
            </a:xfrm>
            <a:custGeom>
              <a:avLst/>
              <a:gdLst>
                <a:gd name="G0" fmla="+- 0 0 0"/>
                <a:gd name="G1" fmla="+- 21600 0 0"/>
                <a:gd name="G2" fmla="+- 21600 0 0"/>
                <a:gd name="T0" fmla="*/ 0 w 12769"/>
                <a:gd name="T1" fmla="*/ 0 h 21600"/>
                <a:gd name="T2" fmla="*/ 12769 w 12769"/>
                <a:gd name="T3" fmla="*/ 4179 h 21600"/>
                <a:gd name="T4" fmla="*/ 0 w 12769"/>
                <a:gd name="T5" fmla="*/ 21600 h 21600"/>
              </a:gdLst>
              <a:ahLst/>
              <a:cxnLst>
                <a:cxn ang="0">
                  <a:pos x="T0" y="T1"/>
                </a:cxn>
                <a:cxn ang="0">
                  <a:pos x="T2" y="T3"/>
                </a:cxn>
                <a:cxn ang="0">
                  <a:pos x="T4" y="T5"/>
                </a:cxn>
              </a:cxnLst>
              <a:rect l="0" t="0" r="r" b="b"/>
              <a:pathLst>
                <a:path w="12769" h="21600" fill="none" extrusionOk="0">
                  <a:moveTo>
                    <a:pt x="-1" y="0"/>
                  </a:moveTo>
                  <a:cubicBezTo>
                    <a:pt x="4592" y="0"/>
                    <a:pt x="9065" y="1463"/>
                    <a:pt x="12769" y="4178"/>
                  </a:cubicBezTo>
                </a:path>
                <a:path w="12769" h="21600" stroke="0" extrusionOk="0">
                  <a:moveTo>
                    <a:pt x="-1" y="0"/>
                  </a:moveTo>
                  <a:cubicBezTo>
                    <a:pt x="4592" y="0"/>
                    <a:pt x="9065" y="1463"/>
                    <a:pt x="12769" y="4178"/>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171116" name="Text Box 108"/>
            <p:cNvSpPr txBox="1">
              <a:spLocks noChangeArrowheads="1"/>
            </p:cNvSpPr>
            <p:nvPr/>
          </p:nvSpPr>
          <p:spPr bwMode="auto">
            <a:xfrm>
              <a:off x="4225864" y="1689106"/>
              <a:ext cx="596501" cy="488386"/>
            </a:xfrm>
            <a:prstGeom prst="rect">
              <a:avLst/>
            </a:prstGeom>
            <a:noFill/>
            <a:ln w="9525">
              <a:noFill/>
              <a:miter lim="800000"/>
              <a:headEnd/>
              <a:tailEnd/>
            </a:ln>
            <a:effectLst/>
          </p:spPr>
          <p:txBody>
            <a:bodyPr wrap="square">
              <a:spAutoFit/>
            </a:bodyPr>
            <a:lstStyle/>
            <a:p>
              <a:r>
                <a:rPr lang="el-GR" dirty="0">
                  <a:cs typeface="Arial" pitchFamily="34" charset="0"/>
                </a:rPr>
                <a:t>θ</a:t>
              </a:r>
              <a:r>
                <a:rPr lang="en-US" baseline="-25000" dirty="0" err="1">
                  <a:cs typeface="Arial" pitchFamily="34" charset="0"/>
                </a:rPr>
                <a:t>i</a:t>
              </a:r>
              <a:endParaRPr lang="el-GR" baseline="-25000" dirty="0">
                <a:cs typeface="Arial" pitchFamily="34" charset="0"/>
              </a:endParaRPr>
            </a:p>
          </p:txBody>
        </p:sp>
        <p:sp>
          <p:nvSpPr>
            <p:cNvPr id="171120" name="Arc 112"/>
            <p:cNvSpPr>
              <a:spLocks/>
            </p:cNvSpPr>
            <p:nvPr/>
          </p:nvSpPr>
          <p:spPr bwMode="auto">
            <a:xfrm rot="16779131" flipH="1">
              <a:off x="7010607" y="2821934"/>
              <a:ext cx="440594" cy="513550"/>
            </a:xfrm>
            <a:custGeom>
              <a:avLst/>
              <a:gdLst>
                <a:gd name="G0" fmla="+- 0 0 0"/>
                <a:gd name="G1" fmla="+- 21600 0 0"/>
                <a:gd name="G2" fmla="+- 21600 0 0"/>
                <a:gd name="T0" fmla="*/ 0 w 16717"/>
                <a:gd name="T1" fmla="*/ 0 h 21600"/>
                <a:gd name="T2" fmla="*/ 16717 w 16717"/>
                <a:gd name="T3" fmla="*/ 7921 h 21600"/>
                <a:gd name="T4" fmla="*/ 0 w 16717"/>
                <a:gd name="T5" fmla="*/ 21600 h 21600"/>
              </a:gdLst>
              <a:ahLst/>
              <a:cxnLst>
                <a:cxn ang="0">
                  <a:pos x="T0" y="T1"/>
                </a:cxn>
                <a:cxn ang="0">
                  <a:pos x="T2" y="T3"/>
                </a:cxn>
                <a:cxn ang="0">
                  <a:pos x="T4" y="T5"/>
                </a:cxn>
              </a:cxnLst>
              <a:rect l="0" t="0" r="r" b="b"/>
              <a:pathLst>
                <a:path w="16717" h="21600" fill="none" extrusionOk="0">
                  <a:moveTo>
                    <a:pt x="-1" y="0"/>
                  </a:moveTo>
                  <a:cubicBezTo>
                    <a:pt x="6478" y="0"/>
                    <a:pt x="12614" y="2907"/>
                    <a:pt x="16716" y="7921"/>
                  </a:cubicBezTo>
                </a:path>
                <a:path w="16717" h="21600" stroke="0" extrusionOk="0">
                  <a:moveTo>
                    <a:pt x="-1" y="0"/>
                  </a:moveTo>
                  <a:cubicBezTo>
                    <a:pt x="6478" y="0"/>
                    <a:pt x="12614" y="2907"/>
                    <a:pt x="16716" y="7921"/>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grpSp>
      <p:sp>
        <p:nvSpPr>
          <p:cNvPr id="46" name="Arc 112"/>
          <p:cNvSpPr>
            <a:spLocks/>
          </p:cNvSpPr>
          <p:nvPr/>
        </p:nvSpPr>
        <p:spPr bwMode="auto">
          <a:xfrm rot="5234052" flipH="1">
            <a:off x="4832013" y="2284068"/>
            <a:ext cx="360956" cy="513550"/>
          </a:xfrm>
          <a:custGeom>
            <a:avLst/>
            <a:gdLst>
              <a:gd name="G0" fmla="+- 0 0 0"/>
              <a:gd name="G1" fmla="+- 21600 0 0"/>
              <a:gd name="G2" fmla="+- 21600 0 0"/>
              <a:gd name="T0" fmla="*/ 0 w 16717"/>
              <a:gd name="T1" fmla="*/ 0 h 21600"/>
              <a:gd name="T2" fmla="*/ 16717 w 16717"/>
              <a:gd name="T3" fmla="*/ 7921 h 21600"/>
              <a:gd name="T4" fmla="*/ 0 w 16717"/>
              <a:gd name="T5" fmla="*/ 21600 h 21600"/>
            </a:gdLst>
            <a:ahLst/>
            <a:cxnLst>
              <a:cxn ang="0">
                <a:pos x="T0" y="T1"/>
              </a:cxn>
              <a:cxn ang="0">
                <a:pos x="T2" y="T3"/>
              </a:cxn>
              <a:cxn ang="0">
                <a:pos x="T4" y="T5"/>
              </a:cxn>
            </a:cxnLst>
            <a:rect l="0" t="0" r="r" b="b"/>
            <a:pathLst>
              <a:path w="16717" h="21600" fill="none" extrusionOk="0">
                <a:moveTo>
                  <a:pt x="-1" y="0"/>
                </a:moveTo>
                <a:cubicBezTo>
                  <a:pt x="6478" y="0"/>
                  <a:pt x="12614" y="2907"/>
                  <a:pt x="16716" y="7921"/>
                </a:cubicBezTo>
              </a:path>
              <a:path w="16717" h="21600" stroke="0" extrusionOk="0">
                <a:moveTo>
                  <a:pt x="-1" y="0"/>
                </a:moveTo>
                <a:cubicBezTo>
                  <a:pt x="6478" y="0"/>
                  <a:pt x="12614" y="2907"/>
                  <a:pt x="16716" y="7921"/>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47" name="Arc 112"/>
          <p:cNvSpPr>
            <a:spLocks/>
          </p:cNvSpPr>
          <p:nvPr/>
        </p:nvSpPr>
        <p:spPr bwMode="auto">
          <a:xfrm rot="11235823" flipH="1">
            <a:off x="7773857" y="3005179"/>
            <a:ext cx="360956" cy="513550"/>
          </a:xfrm>
          <a:custGeom>
            <a:avLst/>
            <a:gdLst>
              <a:gd name="G0" fmla="+- 0 0 0"/>
              <a:gd name="G1" fmla="+- 21600 0 0"/>
              <a:gd name="G2" fmla="+- 21600 0 0"/>
              <a:gd name="T0" fmla="*/ 0 w 16717"/>
              <a:gd name="T1" fmla="*/ 0 h 21600"/>
              <a:gd name="T2" fmla="*/ 16717 w 16717"/>
              <a:gd name="T3" fmla="*/ 7921 h 21600"/>
              <a:gd name="T4" fmla="*/ 0 w 16717"/>
              <a:gd name="T5" fmla="*/ 21600 h 21600"/>
            </a:gdLst>
            <a:ahLst/>
            <a:cxnLst>
              <a:cxn ang="0">
                <a:pos x="T0" y="T1"/>
              </a:cxn>
              <a:cxn ang="0">
                <a:pos x="T2" y="T3"/>
              </a:cxn>
              <a:cxn ang="0">
                <a:pos x="T4" y="T5"/>
              </a:cxn>
            </a:cxnLst>
            <a:rect l="0" t="0" r="r" b="b"/>
            <a:pathLst>
              <a:path w="16717" h="21600" fill="none" extrusionOk="0">
                <a:moveTo>
                  <a:pt x="-1" y="0"/>
                </a:moveTo>
                <a:cubicBezTo>
                  <a:pt x="6478" y="0"/>
                  <a:pt x="12614" y="2907"/>
                  <a:pt x="16716" y="7921"/>
                </a:cubicBezTo>
              </a:path>
              <a:path w="16717" h="21600" stroke="0" extrusionOk="0">
                <a:moveTo>
                  <a:pt x="-1" y="0"/>
                </a:moveTo>
                <a:cubicBezTo>
                  <a:pt x="6478" y="0"/>
                  <a:pt x="12614" y="2907"/>
                  <a:pt x="16716" y="7921"/>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pic>
        <p:nvPicPr>
          <p:cNvPr id="4" name="Picture 3" descr="latex-image-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03" y="5537967"/>
            <a:ext cx="3530600" cy="330200"/>
          </a:xfrm>
          <a:prstGeom prst="rect">
            <a:avLst/>
          </a:prstGeom>
        </p:spPr>
      </p:pic>
      <p:pic>
        <p:nvPicPr>
          <p:cNvPr id="5" name="Picture 4" descr="latex-ima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970" y="5550419"/>
            <a:ext cx="3543300" cy="330200"/>
          </a:xfrm>
          <a:prstGeom prst="rect">
            <a:avLst/>
          </a:prstGeom>
        </p:spPr>
      </p:pic>
      <p:pic>
        <p:nvPicPr>
          <p:cNvPr id="6" name="Picture 5"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503" y="6285093"/>
            <a:ext cx="4521200" cy="330200"/>
          </a:xfrm>
          <a:prstGeom prst="rect">
            <a:avLst/>
          </a:prstGeom>
        </p:spPr>
      </p:pic>
      <p:pic>
        <p:nvPicPr>
          <p:cNvPr id="50"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627199" y="1135189"/>
            <a:ext cx="2590800" cy="31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4"/>
          <p:cNvSpPr>
            <a:spLocks noChangeArrowheads="1"/>
          </p:cNvSpPr>
          <p:nvPr/>
        </p:nvSpPr>
        <p:spPr bwMode="auto">
          <a:xfrm>
            <a:off x="3278981" y="333375"/>
            <a:ext cx="2967038" cy="457200"/>
          </a:xfrm>
          <a:prstGeom prst="rect">
            <a:avLst/>
          </a:prstGeom>
          <a:noFill/>
          <a:ln w="9525">
            <a:noFill/>
            <a:miter lim="800000"/>
            <a:headEnd/>
            <a:tailEnd/>
          </a:ln>
        </p:spPr>
        <p:txBody>
          <a:bodyPr wrap="none">
            <a:spAutoFit/>
          </a:bodyPr>
          <a:lstStyle/>
          <a:p>
            <a:r>
              <a:rPr lang="en-US" sz="2400" i="1" u="sng" dirty="0">
                <a:latin typeface="Trebuchet MS" pitchFamily="34" charset="0"/>
                <a:ea typeface="ＭＳ Ｐゴシック" pitchFamily="-65" charset="-128"/>
              </a:rPr>
              <a:t>Snell’s Law Diagram</a:t>
            </a:r>
          </a:p>
        </p:txBody>
      </p:sp>
      <p:sp>
        <p:nvSpPr>
          <p:cNvPr id="155653" name="Text Box 6"/>
          <p:cNvSpPr txBox="1">
            <a:spLocks noChangeArrowheads="1"/>
          </p:cNvSpPr>
          <p:nvPr/>
        </p:nvSpPr>
        <p:spPr bwMode="auto">
          <a:xfrm>
            <a:off x="377825" y="1028700"/>
            <a:ext cx="2188795" cy="707886"/>
          </a:xfrm>
          <a:prstGeom prst="rect">
            <a:avLst/>
          </a:prstGeom>
          <a:noFill/>
          <a:ln w="9525">
            <a:noFill/>
            <a:miter lim="800000"/>
            <a:headEnd/>
            <a:tailEnd/>
          </a:ln>
        </p:spPr>
        <p:txBody>
          <a:bodyPr wrap="none">
            <a:spAutoFit/>
          </a:bodyPr>
          <a:lstStyle/>
          <a:p>
            <a:r>
              <a:rPr lang="en-US" dirty="0">
                <a:latin typeface="Trebuchet MS"/>
                <a:ea typeface="ＭＳ Ｐゴシック" pitchFamily="-65" charset="-128"/>
                <a:cs typeface="Trebuchet MS"/>
              </a:rPr>
              <a:t>Tangential E field</a:t>
            </a:r>
          </a:p>
          <a:p>
            <a:r>
              <a:rPr lang="en-US" dirty="0">
                <a:latin typeface="Trebuchet MS"/>
                <a:ea typeface="ＭＳ Ｐゴシック" pitchFamily="-65" charset="-128"/>
                <a:cs typeface="Trebuchet MS"/>
              </a:rPr>
              <a:t>is continuous …</a:t>
            </a:r>
          </a:p>
        </p:txBody>
      </p:sp>
      <p:sp>
        <p:nvSpPr>
          <p:cNvPr id="155678" name="AutoShape 30"/>
          <p:cNvSpPr>
            <a:spLocks noChangeArrowheads="1"/>
          </p:cNvSpPr>
          <p:nvPr/>
        </p:nvSpPr>
        <p:spPr bwMode="auto">
          <a:xfrm>
            <a:off x="7075335" y="2995612"/>
            <a:ext cx="485775" cy="976313"/>
          </a:xfrm>
          <a:prstGeom prst="downArrow">
            <a:avLst>
              <a:gd name="adj1" fmla="val 50000"/>
              <a:gd name="adj2" fmla="val 50245"/>
            </a:avLst>
          </a:prstGeom>
          <a:noFill/>
          <a:ln w="19050">
            <a:solidFill>
              <a:schemeClr val="tx1"/>
            </a:solidFill>
            <a:miter lim="800000"/>
            <a:headEnd/>
            <a:tailEnd/>
          </a:ln>
          <a:effectLst/>
        </p:spPr>
        <p:txBody>
          <a:bodyPr wrap="none" anchor="ctr"/>
          <a:lstStyle/>
          <a:p>
            <a:endParaRPr lang="en-US"/>
          </a:p>
        </p:txBody>
      </p:sp>
      <p:pic>
        <p:nvPicPr>
          <p:cNvPr id="2" name="Picture 1"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2624" y="2463801"/>
            <a:ext cx="1181100" cy="279400"/>
          </a:xfrm>
          <a:prstGeom prst="rect">
            <a:avLst/>
          </a:prstGeom>
        </p:spPr>
      </p:pic>
      <p:pic>
        <p:nvPicPr>
          <p:cNvPr id="3" name="Picture 2"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4156" y="4210050"/>
            <a:ext cx="2463800" cy="279400"/>
          </a:xfrm>
          <a:prstGeom prst="rect">
            <a:avLst/>
          </a:prstGeom>
        </p:spPr>
      </p:pic>
      <p:pic>
        <p:nvPicPr>
          <p:cNvPr id="33"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900" y="2343150"/>
            <a:ext cx="42037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4"/>
          <p:cNvSpPr>
            <a:spLocks noChangeArrowheads="1"/>
          </p:cNvSpPr>
          <p:nvPr/>
        </p:nvSpPr>
        <p:spPr bwMode="auto">
          <a:xfrm>
            <a:off x="2120900" y="6305550"/>
            <a:ext cx="228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35" name="Group 16"/>
          <p:cNvGrpSpPr>
            <a:grpSpLocks/>
          </p:cNvGrpSpPr>
          <p:nvPr/>
        </p:nvGrpSpPr>
        <p:grpSpPr bwMode="auto">
          <a:xfrm>
            <a:off x="4295775" y="5543550"/>
            <a:ext cx="873125" cy="704850"/>
            <a:chOff x="178" y="428"/>
            <a:chExt cx="550" cy="444"/>
          </a:xfrm>
        </p:grpSpPr>
        <p:sp>
          <p:nvSpPr>
            <p:cNvPr id="36" name="Line 17"/>
            <p:cNvSpPr>
              <a:spLocks noChangeShapeType="1"/>
            </p:cNvSpPr>
            <p:nvPr/>
          </p:nvSpPr>
          <p:spPr bwMode="auto">
            <a:xfrm>
              <a:off x="336" y="768"/>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18"/>
            <p:cNvSpPr>
              <a:spLocks noChangeShapeType="1"/>
            </p:cNvSpPr>
            <p:nvPr/>
          </p:nvSpPr>
          <p:spPr bwMode="auto">
            <a:xfrm rot="-5400000">
              <a:off x="216" y="640"/>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8" name="Picture 19" descr="txp_fig"/>
            <p:cNvPicPr>
              <a:picLocks noChangeAspect="1" noChangeArrowheads="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768"/>
              <a:ext cx="1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0" descr="txp_fig"/>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 y="428"/>
              <a:ext cx="12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 name="Picture 3" descr="latex-image-1.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6100" y="6305550"/>
            <a:ext cx="8001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 name="Picture 5" descr="latex-image-1.pd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9500" y="2419350"/>
            <a:ext cx="2286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2" name="Picture 6" descr="latex-image-1.pd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59300" y="45529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latex-image-1.pd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8300" y="3333750"/>
            <a:ext cx="1193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latex-image-1.pd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63900" y="4171950"/>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 descr="latex-image-1.pd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7100" y="4171950"/>
            <a:ext cx="177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1" descr="latex-image-1.pd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97100" y="4552950"/>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5" descr="latex-image-1.pdf"/>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9300" y="5391150"/>
            <a:ext cx="1193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6" descr="latex-image-1.pd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30500" y="4933950"/>
            <a:ext cx="266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7" descr="latex-image-1.pdf"/>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30500" y="3790950"/>
            <a:ext cx="2921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latex-image-1.pdf"/>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90026" y="1368286"/>
            <a:ext cx="455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298" name="Group 2"/>
          <p:cNvGrpSpPr>
            <a:grpSpLocks/>
          </p:cNvGrpSpPr>
          <p:nvPr/>
        </p:nvGrpSpPr>
        <p:grpSpPr bwMode="auto">
          <a:xfrm>
            <a:off x="3200400" y="5791200"/>
            <a:ext cx="304800" cy="838200"/>
            <a:chOff x="480" y="2496"/>
            <a:chExt cx="192" cy="528"/>
          </a:xfrm>
        </p:grpSpPr>
        <p:sp>
          <p:nvSpPr>
            <p:cNvPr id="183299" name="Rectangle 3"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00" name="Rectangle 4"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01" name="Line 5"/>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sp>
        <p:nvSpPr>
          <p:cNvPr id="183302" name="Rectangle 6" descr="Newsprint"/>
          <p:cNvSpPr>
            <a:spLocks noChangeArrowheads="1"/>
          </p:cNvSpPr>
          <p:nvPr/>
        </p:nvSpPr>
        <p:spPr bwMode="auto">
          <a:xfrm>
            <a:off x="0" y="2514600"/>
            <a:ext cx="9144000" cy="1828800"/>
          </a:xfrm>
          <a:prstGeom prst="rect">
            <a:avLst/>
          </a:prstGeom>
          <a:blipFill dpi="0" rotWithShape="0">
            <a:blip r:embed="rId3" cstate="print"/>
            <a:srcRect/>
            <a:tile tx="0" ty="0" sx="100000" sy="100000" flip="none" algn="tl"/>
          </a:blip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03" name="Line 7"/>
          <p:cNvSpPr>
            <a:spLocks noChangeShapeType="1"/>
          </p:cNvSpPr>
          <p:nvPr/>
        </p:nvSpPr>
        <p:spPr bwMode="auto">
          <a:xfrm>
            <a:off x="6629400" y="2514600"/>
            <a:ext cx="0" cy="1828800"/>
          </a:xfrm>
          <a:prstGeom prst="line">
            <a:avLst/>
          </a:prstGeom>
          <a:noFill/>
          <a:ln w="9525">
            <a:solidFill>
              <a:srgbClr val="000000"/>
            </a:solidFill>
            <a:round/>
            <a:headEnd/>
            <a:tailEnd/>
          </a:ln>
        </p:spPr>
        <p:txBody>
          <a:bodyPr wrap="none" anchor="ctr"/>
          <a:lstStyle/>
          <a:p>
            <a:endParaRPr lang="en-US"/>
          </a:p>
        </p:txBody>
      </p:sp>
      <p:sp>
        <p:nvSpPr>
          <p:cNvPr id="183304" name="Rectangle 8"/>
          <p:cNvSpPr>
            <a:spLocks noChangeArrowheads="1"/>
          </p:cNvSpPr>
          <p:nvPr/>
        </p:nvSpPr>
        <p:spPr bwMode="auto">
          <a:xfrm>
            <a:off x="0" y="4343400"/>
            <a:ext cx="9144000" cy="2514600"/>
          </a:xfrm>
          <a:prstGeom prst="rect">
            <a:avLst/>
          </a:prstGeom>
          <a:solidFill>
            <a:srgbClr val="7F7F7F"/>
          </a:solidFill>
          <a:ln w="9525">
            <a:noFill/>
            <a:miter lim="800000"/>
            <a:headEnd/>
            <a:tailEnd/>
          </a:ln>
        </p:spPr>
        <p:txBody>
          <a:bodyPr wrap="none" anchor="ctr"/>
          <a:lstStyle/>
          <a:p>
            <a:pPr algn="ctr" eaLnBrk="0" hangingPunct="0"/>
            <a:endParaRPr lang="en-US" sz="2400">
              <a:solidFill>
                <a:schemeClr val="bg1">
                  <a:lumMod val="65000"/>
                </a:schemeClr>
              </a:solidFill>
              <a:ea typeface="ＭＳ Ｐゴシック" pitchFamily="-65" charset="-128"/>
            </a:endParaRPr>
          </a:p>
        </p:txBody>
      </p:sp>
      <p:sp>
        <p:nvSpPr>
          <p:cNvPr id="183305" name="Rectangle 9"/>
          <p:cNvSpPr>
            <a:spLocks noGrp="1" noChangeArrowheads="1"/>
          </p:cNvSpPr>
          <p:nvPr>
            <p:ph type="title" idx="4294967295"/>
          </p:nvPr>
        </p:nvSpPr>
        <p:spPr>
          <a:xfrm>
            <a:off x="2695575" y="354013"/>
            <a:ext cx="3735388" cy="411162"/>
          </a:xfrm>
        </p:spPr>
        <p:txBody>
          <a:bodyPr/>
          <a:lstStyle/>
          <a:p>
            <a:r>
              <a:rPr lang="en-US" sz="2400" i="1" u="sng" dirty="0">
                <a:latin typeface="Trebuchet MS" pitchFamily="34" charset="0"/>
              </a:rPr>
              <a:t>Refraction in Suburbia</a:t>
            </a:r>
          </a:p>
        </p:txBody>
      </p:sp>
      <p:sp>
        <p:nvSpPr>
          <p:cNvPr id="183306" name="Rectangle 10"/>
          <p:cNvSpPr>
            <a:spLocks noGrp="1" noChangeArrowheads="1"/>
          </p:cNvSpPr>
          <p:nvPr>
            <p:ph type="body" idx="4294967295"/>
          </p:nvPr>
        </p:nvSpPr>
        <p:spPr>
          <a:xfrm>
            <a:off x="388938" y="1019175"/>
            <a:ext cx="8342312" cy="1219200"/>
          </a:xfrm>
        </p:spPr>
        <p:txBody>
          <a:bodyPr/>
          <a:lstStyle/>
          <a:p>
            <a:pPr marL="0" indent="0" algn="ctr">
              <a:buFontTx/>
              <a:buNone/>
            </a:pPr>
            <a:r>
              <a:rPr lang="en-US" sz="2000" dirty="0">
                <a:latin typeface="Trebuchet MS"/>
                <a:cs typeface="Trebuchet MS"/>
              </a:rPr>
              <a:t>Think of refraction as a pair of wheels on an axle going from a sidewalk onto grass.  The wheel in the grass moves slower,</a:t>
            </a:r>
            <a:r>
              <a:rPr lang="en-US" sz="2000" dirty="0" smtClean="0">
                <a:latin typeface="Trebuchet MS"/>
                <a:cs typeface="Trebuchet MS"/>
              </a:rPr>
              <a:t> </a:t>
            </a:r>
            <a:br>
              <a:rPr lang="en-US" sz="2000" dirty="0" smtClean="0">
                <a:latin typeface="Trebuchet MS"/>
                <a:cs typeface="Trebuchet MS"/>
              </a:rPr>
            </a:br>
            <a:r>
              <a:rPr lang="en-US" sz="2000" dirty="0" smtClean="0">
                <a:latin typeface="Trebuchet MS"/>
                <a:cs typeface="Trebuchet MS"/>
              </a:rPr>
              <a:t>so </a:t>
            </a:r>
            <a:r>
              <a:rPr lang="en-US" sz="2000" dirty="0">
                <a:latin typeface="Trebuchet MS"/>
                <a:cs typeface="Trebuchet MS"/>
              </a:rPr>
              <a:t>the direction of the wheel pair changes.</a:t>
            </a:r>
          </a:p>
        </p:txBody>
      </p:sp>
      <p:grpSp>
        <p:nvGrpSpPr>
          <p:cNvPr id="3" name="Group 11"/>
          <p:cNvGrpSpPr>
            <a:grpSpLocks/>
          </p:cNvGrpSpPr>
          <p:nvPr/>
        </p:nvGrpSpPr>
        <p:grpSpPr bwMode="auto">
          <a:xfrm>
            <a:off x="5537200" y="2728913"/>
            <a:ext cx="1930400" cy="3767137"/>
            <a:chOff x="3488" y="1419"/>
            <a:chExt cx="1216" cy="2373"/>
          </a:xfrm>
        </p:grpSpPr>
        <p:grpSp>
          <p:nvGrpSpPr>
            <p:cNvPr id="183308" name="Group 12"/>
            <p:cNvGrpSpPr>
              <a:grpSpLocks/>
            </p:cNvGrpSpPr>
            <p:nvPr/>
          </p:nvGrpSpPr>
          <p:grpSpPr bwMode="auto">
            <a:xfrm rot="3746375">
              <a:off x="3656" y="1251"/>
              <a:ext cx="192" cy="528"/>
              <a:chOff x="480" y="2496"/>
              <a:chExt cx="192" cy="528"/>
            </a:xfrm>
          </p:grpSpPr>
          <p:sp>
            <p:nvSpPr>
              <p:cNvPr id="183309" name="Rectangle 13"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0" name="Rectangle 14"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1" name="Line 15"/>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12" name="Group 16"/>
            <p:cNvGrpSpPr>
              <a:grpSpLocks/>
            </p:cNvGrpSpPr>
            <p:nvPr/>
          </p:nvGrpSpPr>
          <p:grpSpPr bwMode="auto">
            <a:xfrm rot="3746375">
              <a:off x="3879" y="1676"/>
              <a:ext cx="192" cy="528"/>
              <a:chOff x="480" y="2496"/>
              <a:chExt cx="192" cy="528"/>
            </a:xfrm>
          </p:grpSpPr>
          <p:sp>
            <p:nvSpPr>
              <p:cNvPr id="183313" name="Rectangle 17"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4" name="Rectangle 18"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5" name="Line 19"/>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16" name="Group 20"/>
            <p:cNvGrpSpPr>
              <a:grpSpLocks/>
            </p:cNvGrpSpPr>
            <p:nvPr/>
          </p:nvGrpSpPr>
          <p:grpSpPr bwMode="auto">
            <a:xfrm rot="3746375">
              <a:off x="4101" y="2102"/>
              <a:ext cx="192" cy="528"/>
              <a:chOff x="480" y="2496"/>
              <a:chExt cx="192" cy="528"/>
            </a:xfrm>
          </p:grpSpPr>
          <p:sp>
            <p:nvSpPr>
              <p:cNvPr id="183317" name="Rectangle 21"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8" name="Rectangle 22"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19" name="Line 23"/>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20" name="Group 24"/>
            <p:cNvGrpSpPr>
              <a:grpSpLocks/>
            </p:cNvGrpSpPr>
            <p:nvPr/>
          </p:nvGrpSpPr>
          <p:grpSpPr bwMode="auto">
            <a:xfrm rot="4478771">
              <a:off x="3840" y="2928"/>
              <a:ext cx="1200" cy="528"/>
              <a:chOff x="1632" y="1440"/>
              <a:chExt cx="1200" cy="528"/>
            </a:xfrm>
          </p:grpSpPr>
          <p:grpSp>
            <p:nvGrpSpPr>
              <p:cNvPr id="183321" name="Group 25"/>
              <p:cNvGrpSpPr>
                <a:grpSpLocks/>
              </p:cNvGrpSpPr>
              <p:nvPr/>
            </p:nvGrpSpPr>
            <p:grpSpPr bwMode="auto">
              <a:xfrm>
                <a:off x="1632" y="1440"/>
                <a:ext cx="192" cy="528"/>
                <a:chOff x="480" y="2496"/>
                <a:chExt cx="192" cy="528"/>
              </a:xfrm>
            </p:grpSpPr>
            <p:sp>
              <p:nvSpPr>
                <p:cNvPr id="183322" name="Rectangle 26"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23" name="Rectangle 27"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24" name="Line 28"/>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25" name="Group 29"/>
              <p:cNvGrpSpPr>
                <a:grpSpLocks/>
              </p:cNvGrpSpPr>
              <p:nvPr/>
            </p:nvGrpSpPr>
            <p:grpSpPr bwMode="auto">
              <a:xfrm>
                <a:off x="1968" y="1440"/>
                <a:ext cx="192" cy="528"/>
                <a:chOff x="480" y="2496"/>
                <a:chExt cx="192" cy="528"/>
              </a:xfrm>
            </p:grpSpPr>
            <p:sp>
              <p:nvSpPr>
                <p:cNvPr id="183326" name="Rectangle 30"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27" name="Rectangle 31"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28" name="Line 32"/>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29" name="Group 33"/>
              <p:cNvGrpSpPr>
                <a:grpSpLocks/>
              </p:cNvGrpSpPr>
              <p:nvPr/>
            </p:nvGrpSpPr>
            <p:grpSpPr bwMode="auto">
              <a:xfrm>
                <a:off x="2304" y="1440"/>
                <a:ext cx="192" cy="528"/>
                <a:chOff x="480" y="2496"/>
                <a:chExt cx="192" cy="528"/>
              </a:xfrm>
            </p:grpSpPr>
            <p:sp>
              <p:nvSpPr>
                <p:cNvPr id="183330" name="Rectangle 34"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31" name="Rectangle 35"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32" name="Line 36"/>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33" name="Group 37"/>
              <p:cNvGrpSpPr>
                <a:grpSpLocks/>
              </p:cNvGrpSpPr>
              <p:nvPr/>
            </p:nvGrpSpPr>
            <p:grpSpPr bwMode="auto">
              <a:xfrm>
                <a:off x="2640" y="1440"/>
                <a:ext cx="192" cy="528"/>
                <a:chOff x="480" y="2496"/>
                <a:chExt cx="192" cy="528"/>
              </a:xfrm>
            </p:grpSpPr>
            <p:sp>
              <p:nvSpPr>
                <p:cNvPr id="183334" name="Rectangle 38"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35" name="Rectangle 39"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rot="10800000" vert="eaVert" wrap="none" anchor="ctr"/>
                <a:lstStyle/>
                <a:p>
                  <a:endParaRPr lang="en-US" sz="1800">
                    <a:ea typeface="ＭＳ Ｐゴシック" pitchFamily="-65" charset="-128"/>
                  </a:endParaRPr>
                </a:p>
              </p:txBody>
            </p:sp>
            <p:sp>
              <p:nvSpPr>
                <p:cNvPr id="183336" name="Line 40"/>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grpSp>
      <p:grpSp>
        <p:nvGrpSpPr>
          <p:cNvPr id="12" name="Group 41"/>
          <p:cNvGrpSpPr>
            <a:grpSpLocks/>
          </p:cNvGrpSpPr>
          <p:nvPr/>
        </p:nvGrpSpPr>
        <p:grpSpPr bwMode="auto">
          <a:xfrm>
            <a:off x="609600" y="3276600"/>
            <a:ext cx="5334000" cy="2286000"/>
            <a:chOff x="48" y="1824"/>
            <a:chExt cx="3360" cy="1440"/>
          </a:xfrm>
        </p:grpSpPr>
        <p:grpSp>
          <p:nvGrpSpPr>
            <p:cNvPr id="183338" name="Group 42"/>
            <p:cNvGrpSpPr>
              <a:grpSpLocks/>
            </p:cNvGrpSpPr>
            <p:nvPr/>
          </p:nvGrpSpPr>
          <p:grpSpPr bwMode="auto">
            <a:xfrm rot="521816">
              <a:off x="48" y="1824"/>
              <a:ext cx="1632" cy="528"/>
              <a:chOff x="48" y="1440"/>
              <a:chExt cx="1632" cy="528"/>
            </a:xfrm>
          </p:grpSpPr>
          <p:grpSp>
            <p:nvGrpSpPr>
              <p:cNvPr id="183339" name="Group 43"/>
              <p:cNvGrpSpPr>
                <a:grpSpLocks/>
              </p:cNvGrpSpPr>
              <p:nvPr/>
            </p:nvGrpSpPr>
            <p:grpSpPr bwMode="auto">
              <a:xfrm>
                <a:off x="48" y="1440"/>
                <a:ext cx="192" cy="528"/>
                <a:chOff x="480" y="2496"/>
                <a:chExt cx="192" cy="528"/>
              </a:xfrm>
            </p:grpSpPr>
            <p:sp>
              <p:nvSpPr>
                <p:cNvPr id="183340" name="Rectangle 44"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41" name="Rectangle 45"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42" name="Line 46"/>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43" name="Group 47"/>
              <p:cNvGrpSpPr>
                <a:grpSpLocks/>
              </p:cNvGrpSpPr>
              <p:nvPr/>
            </p:nvGrpSpPr>
            <p:grpSpPr bwMode="auto">
              <a:xfrm>
                <a:off x="528" y="1440"/>
                <a:ext cx="192" cy="528"/>
                <a:chOff x="480" y="2496"/>
                <a:chExt cx="192" cy="528"/>
              </a:xfrm>
            </p:grpSpPr>
            <p:sp>
              <p:nvSpPr>
                <p:cNvPr id="183344" name="Rectangle 48"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45" name="Rectangle 49"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46" name="Line 50"/>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47" name="Group 51"/>
              <p:cNvGrpSpPr>
                <a:grpSpLocks/>
              </p:cNvGrpSpPr>
              <p:nvPr/>
            </p:nvGrpSpPr>
            <p:grpSpPr bwMode="auto">
              <a:xfrm>
                <a:off x="1008" y="1440"/>
                <a:ext cx="192" cy="528"/>
                <a:chOff x="480" y="2496"/>
                <a:chExt cx="192" cy="528"/>
              </a:xfrm>
            </p:grpSpPr>
            <p:sp>
              <p:nvSpPr>
                <p:cNvPr id="183348" name="Rectangle 52"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49" name="Rectangle 53"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50" name="Line 54"/>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51" name="Group 55"/>
              <p:cNvGrpSpPr>
                <a:grpSpLocks/>
              </p:cNvGrpSpPr>
              <p:nvPr/>
            </p:nvGrpSpPr>
            <p:grpSpPr bwMode="auto">
              <a:xfrm>
                <a:off x="1488" y="1440"/>
                <a:ext cx="192" cy="528"/>
                <a:chOff x="480" y="2496"/>
                <a:chExt cx="192" cy="528"/>
              </a:xfrm>
            </p:grpSpPr>
            <p:sp>
              <p:nvSpPr>
                <p:cNvPr id="183352" name="Rectangle 56"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53" name="Rectangle 57"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54" name="Line 58"/>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grpSp>
          <p:nvGrpSpPr>
            <p:cNvPr id="183355" name="Group 59"/>
            <p:cNvGrpSpPr>
              <a:grpSpLocks/>
            </p:cNvGrpSpPr>
            <p:nvPr/>
          </p:nvGrpSpPr>
          <p:grpSpPr bwMode="auto">
            <a:xfrm rot="2627938">
              <a:off x="2208" y="2736"/>
              <a:ext cx="1200" cy="528"/>
              <a:chOff x="1632" y="1440"/>
              <a:chExt cx="1200" cy="528"/>
            </a:xfrm>
          </p:grpSpPr>
          <p:grpSp>
            <p:nvGrpSpPr>
              <p:cNvPr id="183356" name="Group 60"/>
              <p:cNvGrpSpPr>
                <a:grpSpLocks/>
              </p:cNvGrpSpPr>
              <p:nvPr/>
            </p:nvGrpSpPr>
            <p:grpSpPr bwMode="auto">
              <a:xfrm>
                <a:off x="1632" y="1440"/>
                <a:ext cx="192" cy="528"/>
                <a:chOff x="480" y="2496"/>
                <a:chExt cx="192" cy="528"/>
              </a:xfrm>
            </p:grpSpPr>
            <p:sp>
              <p:nvSpPr>
                <p:cNvPr id="183357" name="Rectangle 61"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58" name="Rectangle 62"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59" name="Line 63"/>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60" name="Group 64"/>
              <p:cNvGrpSpPr>
                <a:grpSpLocks/>
              </p:cNvGrpSpPr>
              <p:nvPr/>
            </p:nvGrpSpPr>
            <p:grpSpPr bwMode="auto">
              <a:xfrm>
                <a:off x="1968" y="1440"/>
                <a:ext cx="192" cy="528"/>
                <a:chOff x="480" y="2496"/>
                <a:chExt cx="192" cy="528"/>
              </a:xfrm>
            </p:grpSpPr>
            <p:sp>
              <p:nvSpPr>
                <p:cNvPr id="183361" name="Rectangle 65"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62" name="Rectangle 66"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63" name="Line 67"/>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64" name="Group 68"/>
              <p:cNvGrpSpPr>
                <a:grpSpLocks/>
              </p:cNvGrpSpPr>
              <p:nvPr/>
            </p:nvGrpSpPr>
            <p:grpSpPr bwMode="auto">
              <a:xfrm>
                <a:off x="2304" y="1440"/>
                <a:ext cx="192" cy="528"/>
                <a:chOff x="480" y="2496"/>
                <a:chExt cx="192" cy="528"/>
              </a:xfrm>
            </p:grpSpPr>
            <p:sp>
              <p:nvSpPr>
                <p:cNvPr id="183365" name="Rectangle 69"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66" name="Rectangle 70"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67" name="Line 71"/>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68" name="Group 72"/>
              <p:cNvGrpSpPr>
                <a:grpSpLocks/>
              </p:cNvGrpSpPr>
              <p:nvPr/>
            </p:nvGrpSpPr>
            <p:grpSpPr bwMode="auto">
              <a:xfrm>
                <a:off x="2640" y="1440"/>
                <a:ext cx="192" cy="528"/>
                <a:chOff x="480" y="2496"/>
                <a:chExt cx="192" cy="528"/>
              </a:xfrm>
            </p:grpSpPr>
            <p:sp>
              <p:nvSpPr>
                <p:cNvPr id="183369" name="Rectangle 73"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0" name="Rectangle 74"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1" name="Line 75"/>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grpSp>
          <p:nvGrpSpPr>
            <p:cNvPr id="183372" name="Group 76"/>
            <p:cNvGrpSpPr>
              <a:grpSpLocks/>
            </p:cNvGrpSpPr>
            <p:nvPr/>
          </p:nvGrpSpPr>
          <p:grpSpPr bwMode="auto">
            <a:xfrm rot="1075578">
              <a:off x="1824" y="2016"/>
              <a:ext cx="192" cy="528"/>
              <a:chOff x="480" y="2496"/>
              <a:chExt cx="192" cy="528"/>
            </a:xfrm>
          </p:grpSpPr>
          <p:sp>
            <p:nvSpPr>
              <p:cNvPr id="183373" name="Rectangle 77"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4" name="Rectangle 78"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5" name="Line 79"/>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nvGrpSpPr>
            <p:cNvPr id="183376" name="Group 80"/>
            <p:cNvGrpSpPr>
              <a:grpSpLocks/>
            </p:cNvGrpSpPr>
            <p:nvPr/>
          </p:nvGrpSpPr>
          <p:grpSpPr bwMode="auto">
            <a:xfrm rot="1977815">
              <a:off x="2112" y="2160"/>
              <a:ext cx="192" cy="528"/>
              <a:chOff x="480" y="2496"/>
              <a:chExt cx="192" cy="528"/>
            </a:xfrm>
          </p:grpSpPr>
          <p:sp>
            <p:nvSpPr>
              <p:cNvPr id="183377" name="Rectangle 81" descr="Zig zag"/>
              <p:cNvSpPr>
                <a:spLocks noChangeArrowheads="1"/>
              </p:cNvSpPr>
              <p:nvPr/>
            </p:nvSpPr>
            <p:spPr bwMode="auto">
              <a:xfrm>
                <a:off x="480" y="2496"/>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8" name="Rectangle 82" descr="Zig zag"/>
              <p:cNvSpPr>
                <a:spLocks noChangeArrowheads="1"/>
              </p:cNvSpPr>
              <p:nvPr/>
            </p:nvSpPr>
            <p:spPr bwMode="auto">
              <a:xfrm>
                <a:off x="480" y="2928"/>
                <a:ext cx="192" cy="96"/>
              </a:xfrm>
              <a:prstGeom prst="rect">
                <a:avLst/>
              </a:prstGeom>
              <a:pattFill prst="zigZag">
                <a:fgClr>
                  <a:schemeClr val="accent1"/>
                </a:fgClr>
                <a:bgClr>
                  <a:srgbClr val="000000"/>
                </a:bgClr>
              </a:pattFill>
              <a:ln w="9525">
                <a:solidFill>
                  <a:srgbClr val="000000"/>
                </a:solidFill>
                <a:miter lim="800000"/>
                <a:headEnd/>
                <a:tailEnd/>
              </a:ln>
            </p:spPr>
            <p:txBody>
              <a:bodyPr wrap="none" anchor="ctr"/>
              <a:lstStyle/>
              <a:p>
                <a:endParaRPr lang="en-US" sz="1800">
                  <a:ea typeface="ＭＳ Ｐゴシック" pitchFamily="-65" charset="-128"/>
                </a:endParaRPr>
              </a:p>
            </p:txBody>
          </p:sp>
          <p:sp>
            <p:nvSpPr>
              <p:cNvPr id="183379" name="Line 83"/>
              <p:cNvSpPr>
                <a:spLocks noChangeShapeType="1"/>
              </p:cNvSpPr>
              <p:nvPr/>
            </p:nvSpPr>
            <p:spPr bwMode="auto">
              <a:xfrm>
                <a:off x="576" y="2592"/>
                <a:ext cx="0" cy="336"/>
              </a:xfrm>
              <a:prstGeom prst="line">
                <a:avLst/>
              </a:prstGeom>
              <a:noFill/>
              <a:ln w="38100">
                <a:solidFill>
                  <a:srgbClr val="000000"/>
                </a:solidFill>
                <a:round/>
                <a:headEnd/>
                <a:tailEnd/>
              </a:ln>
            </p:spPr>
            <p:txBody>
              <a:bodyPr wrap="none" anchor="ctr"/>
              <a:lstStyle/>
              <a:p>
                <a:endParaRPr lang="en-US"/>
              </a:p>
            </p:txBody>
          </p:sp>
        </p:grpSp>
      </p:grpSp>
      <p:sp>
        <p:nvSpPr>
          <p:cNvPr id="183380" name="Line 84"/>
          <p:cNvSpPr>
            <a:spLocks noChangeShapeType="1"/>
          </p:cNvSpPr>
          <p:nvPr/>
        </p:nvSpPr>
        <p:spPr bwMode="auto">
          <a:xfrm>
            <a:off x="2133600" y="2514600"/>
            <a:ext cx="0" cy="1828800"/>
          </a:xfrm>
          <a:prstGeom prst="line">
            <a:avLst/>
          </a:prstGeom>
          <a:noFill/>
          <a:ln w="9525">
            <a:solidFill>
              <a:srgbClr val="000000"/>
            </a:solidFill>
            <a:round/>
            <a:headEnd/>
            <a:tailEnd/>
          </a:ln>
        </p:spPr>
        <p:txBody>
          <a:bodyPr wrap="none" anchor="ctr"/>
          <a:lstStyle/>
          <a:p>
            <a:endParaRPr lang="en-US"/>
          </a:p>
        </p:txBody>
      </p:sp>
      <p:sp>
        <p:nvSpPr>
          <p:cNvPr id="183381" name="Line 85"/>
          <p:cNvSpPr>
            <a:spLocks noChangeShapeType="1"/>
          </p:cNvSpPr>
          <p:nvPr/>
        </p:nvSpPr>
        <p:spPr bwMode="auto">
          <a:xfrm>
            <a:off x="4343400" y="2514600"/>
            <a:ext cx="0" cy="1828800"/>
          </a:xfrm>
          <a:prstGeom prst="line">
            <a:avLst/>
          </a:prstGeom>
          <a:noFill/>
          <a:ln w="9525">
            <a:solidFill>
              <a:srgbClr val="000000"/>
            </a:solidFill>
            <a:round/>
            <a:headEnd/>
            <a:tailEnd/>
          </a:ln>
        </p:spPr>
        <p:txBody>
          <a:bodyPr wrap="none" anchor="ctr"/>
          <a:lstStyle/>
          <a:p>
            <a:endParaRPr lang="en-US"/>
          </a:p>
        </p:txBody>
      </p:sp>
      <p:sp>
        <p:nvSpPr>
          <p:cNvPr id="183382" name="Line 86"/>
          <p:cNvSpPr>
            <a:spLocks noChangeShapeType="1"/>
          </p:cNvSpPr>
          <p:nvPr/>
        </p:nvSpPr>
        <p:spPr bwMode="auto">
          <a:xfrm>
            <a:off x="8763000" y="2514600"/>
            <a:ext cx="0" cy="1828800"/>
          </a:xfrm>
          <a:prstGeom prst="line">
            <a:avLst/>
          </a:prstGeom>
          <a:noFill/>
          <a:ln w="9525">
            <a:solidFill>
              <a:srgbClr val="000000"/>
            </a:solidFill>
            <a:round/>
            <a:headEnd/>
            <a:tailEnd/>
          </a:ln>
        </p:spPr>
        <p:txBody>
          <a:bodyPr wrap="none" anchor="ctr"/>
          <a:lstStyle/>
          <a:p>
            <a:endParaRPr lang="en-US"/>
          </a:p>
        </p:txBody>
      </p:sp>
      <p:sp>
        <p:nvSpPr>
          <p:cNvPr id="183383" name="Text Box 87"/>
          <p:cNvSpPr txBox="1">
            <a:spLocks noChangeArrowheads="1"/>
          </p:cNvSpPr>
          <p:nvPr/>
        </p:nvSpPr>
        <p:spPr bwMode="auto">
          <a:xfrm>
            <a:off x="212296" y="5422900"/>
            <a:ext cx="3090134" cy="1200329"/>
          </a:xfrm>
          <a:prstGeom prst="rect">
            <a:avLst/>
          </a:prstGeom>
          <a:noFill/>
          <a:ln w="9525">
            <a:noFill/>
            <a:miter lim="800000"/>
            <a:headEnd/>
            <a:tailEnd/>
          </a:ln>
        </p:spPr>
        <p:txBody>
          <a:bodyPr wrap="none">
            <a:spAutoFit/>
          </a:bodyPr>
          <a:lstStyle/>
          <a:p>
            <a:pPr algn="ctr" eaLnBrk="0" hangingPunct="0"/>
            <a:r>
              <a:rPr lang="en-US" sz="1800">
                <a:solidFill>
                  <a:srgbClr val="000000"/>
                </a:solidFill>
                <a:latin typeface="Trebuchet MS"/>
                <a:ea typeface="ＭＳ Ｐゴシック" pitchFamily="-65" charset="-128"/>
                <a:cs typeface="Trebuchet MS"/>
              </a:rPr>
              <a:t>Note that the wheels</a:t>
            </a:r>
          </a:p>
          <a:p>
            <a:pPr algn="ctr" eaLnBrk="0" hangingPunct="0"/>
            <a:r>
              <a:rPr lang="en-US" sz="1800">
                <a:solidFill>
                  <a:srgbClr val="000000"/>
                </a:solidFill>
                <a:latin typeface="Trebuchet MS"/>
                <a:ea typeface="ＭＳ Ｐゴシック" pitchFamily="-65" charset="-128"/>
                <a:cs typeface="Trebuchet MS"/>
              </a:rPr>
              <a:t>move faster (longer space)</a:t>
            </a:r>
          </a:p>
          <a:p>
            <a:pPr algn="ctr" eaLnBrk="0" hangingPunct="0"/>
            <a:r>
              <a:rPr lang="en-US" sz="1800">
                <a:solidFill>
                  <a:srgbClr val="000000"/>
                </a:solidFill>
                <a:latin typeface="Trebuchet MS"/>
                <a:ea typeface="ＭＳ Ｐゴシック" pitchFamily="-65" charset="-128"/>
                <a:cs typeface="Trebuchet MS"/>
              </a:rPr>
              <a:t>on the sidewalk, and slower</a:t>
            </a:r>
          </a:p>
          <a:p>
            <a:pPr algn="ctr" eaLnBrk="0" hangingPunct="0"/>
            <a:r>
              <a:rPr lang="en-US" sz="1800">
                <a:solidFill>
                  <a:srgbClr val="000000"/>
                </a:solidFill>
                <a:latin typeface="Trebuchet MS"/>
                <a:ea typeface="ＭＳ Ｐゴシック" pitchFamily="-65" charset="-128"/>
                <a:cs typeface="Trebuchet MS"/>
              </a:rPr>
              <a:t>(shorter space) in the grass.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3000"/>
                                        <p:tgtEl>
                                          <p:spTgt spid="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8338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build="p"/>
      <p:bldP spid="1833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6835821" y="3940175"/>
            <a:ext cx="1847804" cy="2651524"/>
          </a:xfrm>
          <a:prstGeom prst="rect">
            <a:avLst/>
          </a:prstGeom>
          <a:ln w="22225">
            <a:solidFill>
              <a:schemeClr val="tx1"/>
            </a:solidFill>
          </a:ln>
        </p:spPr>
      </p:pic>
      <p:pic>
        <p:nvPicPr>
          <p:cNvPr id="4" name="Picture 3"/>
          <p:cNvPicPr>
            <a:picLocks noChangeAspect="1"/>
          </p:cNvPicPr>
          <p:nvPr/>
        </p:nvPicPr>
        <p:blipFill>
          <a:blip r:embed="rId3" cstate="print"/>
          <a:stretch>
            <a:fillRect/>
          </a:stretch>
        </p:blipFill>
        <p:spPr>
          <a:xfrm>
            <a:off x="3885055" y="1070147"/>
            <a:ext cx="4026834" cy="2843122"/>
          </a:xfrm>
          <a:prstGeom prst="rect">
            <a:avLst/>
          </a:prstGeom>
        </p:spPr>
      </p:pic>
      <p:sp>
        <p:nvSpPr>
          <p:cNvPr id="157700" name="Rectangle 8"/>
          <p:cNvSpPr>
            <a:spLocks noChangeArrowheads="1"/>
          </p:cNvSpPr>
          <p:nvPr/>
        </p:nvSpPr>
        <p:spPr bwMode="auto">
          <a:xfrm>
            <a:off x="2881313" y="333375"/>
            <a:ext cx="3390900" cy="457200"/>
          </a:xfrm>
          <a:prstGeom prst="rect">
            <a:avLst/>
          </a:prstGeom>
          <a:noFill/>
          <a:ln w="9525">
            <a:noFill/>
            <a:miter lim="800000"/>
            <a:headEnd/>
            <a:tailEnd/>
          </a:ln>
        </p:spPr>
        <p:txBody>
          <a:bodyPr wrap="none">
            <a:spAutoFit/>
          </a:bodyPr>
          <a:lstStyle/>
          <a:p>
            <a:r>
              <a:rPr lang="en-US" sz="2400" i="1" u="sng" dirty="0">
                <a:latin typeface="Trebuchet MS" pitchFamily="34" charset="0"/>
                <a:ea typeface="ＭＳ Ｐゴシック" pitchFamily="-65" charset="-128"/>
              </a:rPr>
              <a:t>Snell’s Law and Lenses</a:t>
            </a:r>
          </a:p>
        </p:txBody>
      </p:sp>
      <p:sp>
        <p:nvSpPr>
          <p:cNvPr id="323594" name="Line 10"/>
          <p:cNvSpPr>
            <a:spLocks noChangeShapeType="1"/>
          </p:cNvSpPr>
          <p:nvPr/>
        </p:nvSpPr>
        <p:spPr bwMode="auto">
          <a:xfrm flipH="1">
            <a:off x="7105650" y="5144278"/>
            <a:ext cx="1295400" cy="1295400"/>
          </a:xfrm>
          <a:prstGeom prst="line">
            <a:avLst/>
          </a:prstGeom>
          <a:noFill/>
          <a:ln w="9525">
            <a:solidFill>
              <a:schemeClr val="tx2"/>
            </a:solidFill>
            <a:prstDash val="dash"/>
            <a:round/>
            <a:headEnd/>
            <a:tailEnd/>
          </a:ln>
        </p:spPr>
        <p:txBody>
          <a:bodyPr/>
          <a:lstStyle/>
          <a:p>
            <a:endParaRPr lang="en-US"/>
          </a:p>
        </p:txBody>
      </p:sp>
      <p:sp>
        <p:nvSpPr>
          <p:cNvPr id="323595" name="Text Box 11"/>
          <p:cNvSpPr txBox="1">
            <a:spLocks noChangeArrowheads="1"/>
          </p:cNvSpPr>
          <p:nvPr/>
        </p:nvSpPr>
        <p:spPr bwMode="auto">
          <a:xfrm>
            <a:off x="7637463" y="3940175"/>
            <a:ext cx="971550" cy="641350"/>
          </a:xfrm>
          <a:prstGeom prst="rect">
            <a:avLst/>
          </a:prstGeom>
          <a:noFill/>
          <a:ln w="9525">
            <a:noFill/>
            <a:miter lim="800000"/>
            <a:headEnd/>
            <a:tailEnd/>
          </a:ln>
        </p:spPr>
        <p:txBody>
          <a:bodyPr wrap="none">
            <a:spAutoFit/>
          </a:bodyPr>
          <a:lstStyle/>
          <a:p>
            <a:pPr algn="ctr"/>
            <a:r>
              <a:rPr lang="en-US" sz="1800" dirty="0">
                <a:latin typeface="Trebuchet MS"/>
                <a:ea typeface="ＭＳ Ｐゴシック" pitchFamily="-65" charset="-128"/>
                <a:cs typeface="Trebuchet MS"/>
              </a:rPr>
              <a:t>Surface</a:t>
            </a:r>
          </a:p>
          <a:p>
            <a:pPr algn="ctr"/>
            <a:r>
              <a:rPr lang="en-US" sz="1800" dirty="0">
                <a:latin typeface="Trebuchet MS"/>
                <a:ea typeface="ＭＳ Ｐゴシック" pitchFamily="-65" charset="-128"/>
                <a:cs typeface="Trebuchet MS"/>
              </a:rPr>
              <a:t>Normal</a:t>
            </a:r>
          </a:p>
        </p:txBody>
      </p:sp>
      <p:sp>
        <p:nvSpPr>
          <p:cNvPr id="323596" name="Rectangle 12"/>
          <p:cNvSpPr>
            <a:spLocks noChangeArrowheads="1"/>
          </p:cNvSpPr>
          <p:nvPr/>
        </p:nvSpPr>
        <p:spPr bwMode="auto">
          <a:xfrm>
            <a:off x="6191250" y="1743075"/>
            <a:ext cx="457200" cy="533400"/>
          </a:xfrm>
          <a:prstGeom prst="rect">
            <a:avLst/>
          </a:prstGeom>
          <a:noFill/>
          <a:ln w="9525">
            <a:solidFill>
              <a:schemeClr val="tx2"/>
            </a:solidFill>
            <a:miter lim="800000"/>
            <a:headEnd/>
            <a:tailEnd/>
          </a:ln>
        </p:spPr>
        <p:txBody>
          <a:bodyPr wrap="none" anchor="ctr"/>
          <a:lstStyle/>
          <a:p>
            <a:endParaRPr lang="en-US" sz="1800">
              <a:ea typeface="ＭＳ Ｐゴシック" pitchFamily="-65" charset="-128"/>
            </a:endParaRPr>
          </a:p>
        </p:txBody>
      </p:sp>
      <p:sp>
        <p:nvSpPr>
          <p:cNvPr id="323597" name="Line 13"/>
          <p:cNvSpPr>
            <a:spLocks noChangeShapeType="1"/>
          </p:cNvSpPr>
          <p:nvPr/>
        </p:nvSpPr>
        <p:spPr bwMode="auto">
          <a:xfrm>
            <a:off x="6648450" y="1743075"/>
            <a:ext cx="2035175" cy="2197100"/>
          </a:xfrm>
          <a:prstGeom prst="line">
            <a:avLst/>
          </a:prstGeom>
          <a:noFill/>
          <a:ln w="9525">
            <a:solidFill>
              <a:schemeClr val="tx2"/>
            </a:solidFill>
            <a:round/>
            <a:headEnd/>
            <a:tailEnd/>
          </a:ln>
        </p:spPr>
        <p:txBody>
          <a:bodyPr/>
          <a:lstStyle/>
          <a:p>
            <a:endParaRPr lang="en-US"/>
          </a:p>
        </p:txBody>
      </p:sp>
      <p:sp>
        <p:nvSpPr>
          <p:cNvPr id="323598" name="Line 14"/>
          <p:cNvSpPr>
            <a:spLocks noChangeShapeType="1"/>
          </p:cNvSpPr>
          <p:nvPr/>
        </p:nvSpPr>
        <p:spPr bwMode="auto">
          <a:xfrm>
            <a:off x="6191250" y="2276475"/>
            <a:ext cx="644571" cy="4315224"/>
          </a:xfrm>
          <a:prstGeom prst="line">
            <a:avLst/>
          </a:prstGeom>
          <a:noFill/>
          <a:ln w="9525">
            <a:solidFill>
              <a:schemeClr val="tx2"/>
            </a:solidFill>
            <a:round/>
            <a:headEnd/>
            <a:tailEnd/>
          </a:ln>
        </p:spPr>
        <p:txBody>
          <a:bodyPr/>
          <a:lstStyle/>
          <a:p>
            <a:endParaRPr lang="en-US"/>
          </a:p>
        </p:txBody>
      </p:sp>
      <p:grpSp>
        <p:nvGrpSpPr>
          <p:cNvPr id="157735" name="Group 39"/>
          <p:cNvGrpSpPr>
            <a:grpSpLocks/>
          </p:cNvGrpSpPr>
          <p:nvPr/>
        </p:nvGrpSpPr>
        <p:grpSpPr bwMode="auto">
          <a:xfrm>
            <a:off x="333375" y="4157663"/>
            <a:ext cx="4354513" cy="2243137"/>
            <a:chOff x="384" y="2811"/>
            <a:chExt cx="2743" cy="1413"/>
          </a:xfrm>
        </p:grpSpPr>
        <p:sp>
          <p:nvSpPr>
            <p:cNvPr id="323600" name="AutoShape 16"/>
            <p:cNvSpPr>
              <a:spLocks noChangeAspect="1" noChangeArrowheads="1" noTextEdit="1"/>
            </p:cNvSpPr>
            <p:nvPr/>
          </p:nvSpPr>
          <p:spPr bwMode="auto">
            <a:xfrm>
              <a:off x="1056" y="2811"/>
              <a:ext cx="1206" cy="1410"/>
            </a:xfrm>
            <a:prstGeom prst="rect">
              <a:avLst/>
            </a:prstGeom>
            <a:noFill/>
            <a:ln w="9525">
              <a:noFill/>
              <a:miter lim="800000"/>
              <a:headEnd/>
              <a:tailEnd/>
            </a:ln>
          </p:spPr>
          <p:txBody>
            <a:bodyPr/>
            <a:lstStyle/>
            <a:p>
              <a:endParaRPr lang="en-US">
                <a:latin typeface="Trebuchet MS"/>
                <a:cs typeface="Trebuchet MS"/>
              </a:endParaRPr>
            </a:p>
          </p:txBody>
        </p:sp>
        <p:sp>
          <p:nvSpPr>
            <p:cNvPr id="323607" name="Freeform 23"/>
            <p:cNvSpPr>
              <a:spLocks/>
            </p:cNvSpPr>
            <p:nvPr/>
          </p:nvSpPr>
          <p:spPr bwMode="auto">
            <a:xfrm>
              <a:off x="1513" y="2918"/>
              <a:ext cx="299" cy="1299"/>
            </a:xfrm>
            <a:custGeom>
              <a:avLst/>
              <a:gdLst>
                <a:gd name="T0" fmla="*/ 0 w 299"/>
                <a:gd name="T1" fmla="*/ 977900 h 1299"/>
                <a:gd name="T2" fmla="*/ 4762 w 299"/>
                <a:gd name="T3" fmla="*/ 873125 h 1299"/>
                <a:gd name="T4" fmla="*/ 14287 w 299"/>
                <a:gd name="T5" fmla="*/ 774700 h 1299"/>
                <a:gd name="T6" fmla="*/ 28575 w 299"/>
                <a:gd name="T7" fmla="*/ 676275 h 1299"/>
                <a:gd name="T8" fmla="*/ 44450 w 299"/>
                <a:gd name="T9" fmla="*/ 584200 h 1299"/>
                <a:gd name="T10" fmla="*/ 63500 w 299"/>
                <a:gd name="T11" fmla="*/ 495300 h 1299"/>
                <a:gd name="T12" fmla="*/ 84137 w 299"/>
                <a:gd name="T13" fmla="*/ 414338 h 1299"/>
                <a:gd name="T14" fmla="*/ 115887 w 299"/>
                <a:gd name="T15" fmla="*/ 303213 h 1299"/>
                <a:gd name="T16" fmla="*/ 158750 w 299"/>
                <a:gd name="T17" fmla="*/ 176213 h 1299"/>
                <a:gd name="T18" fmla="*/ 196850 w 299"/>
                <a:gd name="T19" fmla="*/ 80963 h 1299"/>
                <a:gd name="T20" fmla="*/ 225425 w 299"/>
                <a:gd name="T21" fmla="*/ 22225 h 1299"/>
                <a:gd name="T22" fmla="*/ 236537 w 299"/>
                <a:gd name="T23" fmla="*/ 0 h 1299"/>
                <a:gd name="T24" fmla="*/ 241300 w 299"/>
                <a:gd name="T25" fmla="*/ 4763 h 1299"/>
                <a:gd name="T26" fmla="*/ 261937 w 299"/>
                <a:gd name="T27" fmla="*/ 46038 h 1299"/>
                <a:gd name="T28" fmla="*/ 295275 w 299"/>
                <a:gd name="T29" fmla="*/ 123825 h 1299"/>
                <a:gd name="T30" fmla="*/ 338137 w 299"/>
                <a:gd name="T31" fmla="*/ 234950 h 1299"/>
                <a:gd name="T32" fmla="*/ 381000 w 299"/>
                <a:gd name="T33" fmla="*/ 374650 h 1299"/>
                <a:gd name="T34" fmla="*/ 401637 w 299"/>
                <a:gd name="T35" fmla="*/ 454025 h 1299"/>
                <a:gd name="T36" fmla="*/ 420687 w 299"/>
                <a:gd name="T37" fmla="*/ 539750 h 1299"/>
                <a:gd name="T38" fmla="*/ 439737 w 299"/>
                <a:gd name="T39" fmla="*/ 628650 h 1299"/>
                <a:gd name="T40" fmla="*/ 454025 w 299"/>
                <a:gd name="T41" fmla="*/ 723900 h 1299"/>
                <a:gd name="T42" fmla="*/ 465137 w 299"/>
                <a:gd name="T43" fmla="*/ 823913 h 1299"/>
                <a:gd name="T44" fmla="*/ 473075 w 299"/>
                <a:gd name="T45" fmla="*/ 925513 h 1299"/>
                <a:gd name="T46" fmla="*/ 474662 w 299"/>
                <a:gd name="T47" fmla="*/ 1031875 h 1299"/>
                <a:gd name="T48" fmla="*/ 473075 w 299"/>
                <a:gd name="T49" fmla="*/ 1136650 h 1299"/>
                <a:gd name="T50" fmla="*/ 465137 w 299"/>
                <a:gd name="T51" fmla="*/ 1238250 h 1299"/>
                <a:gd name="T52" fmla="*/ 454025 w 299"/>
                <a:gd name="T53" fmla="*/ 1338263 h 1299"/>
                <a:gd name="T54" fmla="*/ 439737 w 299"/>
                <a:gd name="T55" fmla="*/ 1431925 h 1299"/>
                <a:gd name="T56" fmla="*/ 420687 w 299"/>
                <a:gd name="T57" fmla="*/ 1522413 h 1299"/>
                <a:gd name="T58" fmla="*/ 412750 w 299"/>
                <a:gd name="T59" fmla="*/ 1565275 h 1299"/>
                <a:gd name="T60" fmla="*/ 392112 w 299"/>
                <a:gd name="T61" fmla="*/ 1647825 h 1299"/>
                <a:gd name="T62" fmla="*/ 360362 w 299"/>
                <a:gd name="T63" fmla="*/ 1760538 h 1299"/>
                <a:gd name="T64" fmla="*/ 317500 w 299"/>
                <a:gd name="T65" fmla="*/ 1885950 h 1299"/>
                <a:gd name="T66" fmla="*/ 279400 w 299"/>
                <a:gd name="T67" fmla="*/ 1981200 h 1299"/>
                <a:gd name="T68" fmla="*/ 257175 w 299"/>
                <a:gd name="T69" fmla="*/ 2030413 h 1299"/>
                <a:gd name="T70" fmla="*/ 241300 w 299"/>
                <a:gd name="T71" fmla="*/ 2057400 h 1299"/>
                <a:gd name="T72" fmla="*/ 238125 w 299"/>
                <a:gd name="T73" fmla="*/ 2062163 h 1299"/>
                <a:gd name="T74" fmla="*/ 233362 w 299"/>
                <a:gd name="T75" fmla="*/ 2057400 h 1299"/>
                <a:gd name="T76" fmla="*/ 212725 w 299"/>
                <a:gd name="T77" fmla="*/ 2016125 h 1299"/>
                <a:gd name="T78" fmla="*/ 179387 w 299"/>
                <a:gd name="T79" fmla="*/ 1938338 h 1299"/>
                <a:gd name="T80" fmla="*/ 136525 w 299"/>
                <a:gd name="T81" fmla="*/ 1827213 h 1299"/>
                <a:gd name="T82" fmla="*/ 93662 w 299"/>
                <a:gd name="T83" fmla="*/ 1687513 h 1299"/>
                <a:gd name="T84" fmla="*/ 73025 w 299"/>
                <a:gd name="T85" fmla="*/ 1606550 h 1299"/>
                <a:gd name="T86" fmla="*/ 53975 w 299"/>
                <a:gd name="T87" fmla="*/ 1524000 h 1299"/>
                <a:gd name="T88" fmla="*/ 36512 w 299"/>
                <a:gd name="T89" fmla="*/ 1431925 h 1299"/>
                <a:gd name="T90" fmla="*/ 20637 w 299"/>
                <a:gd name="T91" fmla="*/ 1338263 h 1299"/>
                <a:gd name="T92" fmla="*/ 9525 w 299"/>
                <a:gd name="T93" fmla="*/ 1238250 h 1299"/>
                <a:gd name="T94" fmla="*/ 1587 w 299"/>
                <a:gd name="T95" fmla="*/ 1136650 h 1299"/>
                <a:gd name="T96" fmla="*/ 0 w 299"/>
                <a:gd name="T97" fmla="*/ 1031875 h 12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9"/>
                <a:gd name="T148" fmla="*/ 0 h 1299"/>
                <a:gd name="T149" fmla="*/ 299 w 299"/>
                <a:gd name="T150" fmla="*/ 1299 h 12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9" h="1299">
                  <a:moveTo>
                    <a:pt x="0" y="650"/>
                  </a:moveTo>
                  <a:lnTo>
                    <a:pt x="0" y="616"/>
                  </a:lnTo>
                  <a:lnTo>
                    <a:pt x="1" y="583"/>
                  </a:lnTo>
                  <a:lnTo>
                    <a:pt x="3" y="550"/>
                  </a:lnTo>
                  <a:lnTo>
                    <a:pt x="6" y="519"/>
                  </a:lnTo>
                  <a:lnTo>
                    <a:pt x="9" y="488"/>
                  </a:lnTo>
                  <a:lnTo>
                    <a:pt x="13" y="456"/>
                  </a:lnTo>
                  <a:lnTo>
                    <a:pt x="18" y="426"/>
                  </a:lnTo>
                  <a:lnTo>
                    <a:pt x="23" y="396"/>
                  </a:lnTo>
                  <a:lnTo>
                    <a:pt x="28" y="368"/>
                  </a:lnTo>
                  <a:lnTo>
                    <a:pt x="34" y="340"/>
                  </a:lnTo>
                  <a:lnTo>
                    <a:pt x="40" y="312"/>
                  </a:lnTo>
                  <a:lnTo>
                    <a:pt x="46" y="286"/>
                  </a:lnTo>
                  <a:lnTo>
                    <a:pt x="53" y="261"/>
                  </a:lnTo>
                  <a:lnTo>
                    <a:pt x="59" y="236"/>
                  </a:lnTo>
                  <a:lnTo>
                    <a:pt x="73" y="191"/>
                  </a:lnTo>
                  <a:lnTo>
                    <a:pt x="86" y="148"/>
                  </a:lnTo>
                  <a:lnTo>
                    <a:pt x="100" y="111"/>
                  </a:lnTo>
                  <a:lnTo>
                    <a:pt x="113" y="78"/>
                  </a:lnTo>
                  <a:lnTo>
                    <a:pt x="124" y="51"/>
                  </a:lnTo>
                  <a:lnTo>
                    <a:pt x="134" y="30"/>
                  </a:lnTo>
                  <a:lnTo>
                    <a:pt x="142" y="14"/>
                  </a:lnTo>
                  <a:lnTo>
                    <a:pt x="147" y="3"/>
                  </a:lnTo>
                  <a:lnTo>
                    <a:pt x="149" y="0"/>
                  </a:lnTo>
                  <a:lnTo>
                    <a:pt x="150" y="0"/>
                  </a:lnTo>
                  <a:lnTo>
                    <a:pt x="152" y="3"/>
                  </a:lnTo>
                  <a:lnTo>
                    <a:pt x="158" y="13"/>
                  </a:lnTo>
                  <a:lnTo>
                    <a:pt x="165" y="29"/>
                  </a:lnTo>
                  <a:lnTo>
                    <a:pt x="175" y="51"/>
                  </a:lnTo>
                  <a:lnTo>
                    <a:pt x="186" y="78"/>
                  </a:lnTo>
                  <a:lnTo>
                    <a:pt x="200" y="111"/>
                  </a:lnTo>
                  <a:lnTo>
                    <a:pt x="213" y="148"/>
                  </a:lnTo>
                  <a:lnTo>
                    <a:pt x="227" y="190"/>
                  </a:lnTo>
                  <a:lnTo>
                    <a:pt x="240" y="236"/>
                  </a:lnTo>
                  <a:lnTo>
                    <a:pt x="247" y="261"/>
                  </a:lnTo>
                  <a:lnTo>
                    <a:pt x="253" y="286"/>
                  </a:lnTo>
                  <a:lnTo>
                    <a:pt x="259" y="312"/>
                  </a:lnTo>
                  <a:lnTo>
                    <a:pt x="265" y="340"/>
                  </a:lnTo>
                  <a:lnTo>
                    <a:pt x="271" y="368"/>
                  </a:lnTo>
                  <a:lnTo>
                    <a:pt x="277" y="396"/>
                  </a:lnTo>
                  <a:lnTo>
                    <a:pt x="282" y="426"/>
                  </a:lnTo>
                  <a:lnTo>
                    <a:pt x="286" y="456"/>
                  </a:lnTo>
                  <a:lnTo>
                    <a:pt x="290" y="488"/>
                  </a:lnTo>
                  <a:lnTo>
                    <a:pt x="293" y="519"/>
                  </a:lnTo>
                  <a:lnTo>
                    <a:pt x="296" y="550"/>
                  </a:lnTo>
                  <a:lnTo>
                    <a:pt x="298" y="583"/>
                  </a:lnTo>
                  <a:lnTo>
                    <a:pt x="299" y="616"/>
                  </a:lnTo>
                  <a:lnTo>
                    <a:pt x="299" y="650"/>
                  </a:lnTo>
                  <a:lnTo>
                    <a:pt x="299" y="683"/>
                  </a:lnTo>
                  <a:lnTo>
                    <a:pt x="298" y="716"/>
                  </a:lnTo>
                  <a:lnTo>
                    <a:pt x="296" y="748"/>
                  </a:lnTo>
                  <a:lnTo>
                    <a:pt x="293" y="780"/>
                  </a:lnTo>
                  <a:lnTo>
                    <a:pt x="290" y="812"/>
                  </a:lnTo>
                  <a:lnTo>
                    <a:pt x="286" y="843"/>
                  </a:lnTo>
                  <a:lnTo>
                    <a:pt x="282" y="873"/>
                  </a:lnTo>
                  <a:lnTo>
                    <a:pt x="277" y="902"/>
                  </a:lnTo>
                  <a:lnTo>
                    <a:pt x="271" y="931"/>
                  </a:lnTo>
                  <a:lnTo>
                    <a:pt x="265" y="959"/>
                  </a:lnTo>
                  <a:lnTo>
                    <a:pt x="263" y="973"/>
                  </a:lnTo>
                  <a:lnTo>
                    <a:pt x="260" y="986"/>
                  </a:lnTo>
                  <a:lnTo>
                    <a:pt x="253" y="1012"/>
                  </a:lnTo>
                  <a:lnTo>
                    <a:pt x="247" y="1038"/>
                  </a:lnTo>
                  <a:lnTo>
                    <a:pt x="240" y="1063"/>
                  </a:lnTo>
                  <a:lnTo>
                    <a:pt x="227" y="1109"/>
                  </a:lnTo>
                  <a:lnTo>
                    <a:pt x="214" y="1151"/>
                  </a:lnTo>
                  <a:lnTo>
                    <a:pt x="200" y="1188"/>
                  </a:lnTo>
                  <a:lnTo>
                    <a:pt x="187" y="1221"/>
                  </a:lnTo>
                  <a:lnTo>
                    <a:pt x="176" y="1248"/>
                  </a:lnTo>
                  <a:lnTo>
                    <a:pt x="166" y="1270"/>
                  </a:lnTo>
                  <a:lnTo>
                    <a:pt x="162" y="1279"/>
                  </a:lnTo>
                  <a:lnTo>
                    <a:pt x="158" y="1286"/>
                  </a:lnTo>
                  <a:lnTo>
                    <a:pt x="152" y="1296"/>
                  </a:lnTo>
                  <a:lnTo>
                    <a:pt x="151" y="1298"/>
                  </a:lnTo>
                  <a:lnTo>
                    <a:pt x="150" y="1299"/>
                  </a:lnTo>
                  <a:lnTo>
                    <a:pt x="149" y="1298"/>
                  </a:lnTo>
                  <a:lnTo>
                    <a:pt x="147" y="1296"/>
                  </a:lnTo>
                  <a:lnTo>
                    <a:pt x="141" y="1286"/>
                  </a:lnTo>
                  <a:lnTo>
                    <a:pt x="134" y="1270"/>
                  </a:lnTo>
                  <a:lnTo>
                    <a:pt x="124" y="1248"/>
                  </a:lnTo>
                  <a:lnTo>
                    <a:pt x="113" y="1221"/>
                  </a:lnTo>
                  <a:lnTo>
                    <a:pt x="99" y="1189"/>
                  </a:lnTo>
                  <a:lnTo>
                    <a:pt x="86" y="1151"/>
                  </a:lnTo>
                  <a:lnTo>
                    <a:pt x="72" y="1109"/>
                  </a:lnTo>
                  <a:lnTo>
                    <a:pt x="59" y="1063"/>
                  </a:lnTo>
                  <a:lnTo>
                    <a:pt x="52" y="1039"/>
                  </a:lnTo>
                  <a:lnTo>
                    <a:pt x="46" y="1012"/>
                  </a:lnTo>
                  <a:lnTo>
                    <a:pt x="40" y="986"/>
                  </a:lnTo>
                  <a:lnTo>
                    <a:pt x="34" y="960"/>
                  </a:lnTo>
                  <a:lnTo>
                    <a:pt x="28" y="931"/>
                  </a:lnTo>
                  <a:lnTo>
                    <a:pt x="23" y="902"/>
                  </a:lnTo>
                  <a:lnTo>
                    <a:pt x="18" y="873"/>
                  </a:lnTo>
                  <a:lnTo>
                    <a:pt x="13" y="843"/>
                  </a:lnTo>
                  <a:lnTo>
                    <a:pt x="9" y="812"/>
                  </a:lnTo>
                  <a:lnTo>
                    <a:pt x="6" y="780"/>
                  </a:lnTo>
                  <a:lnTo>
                    <a:pt x="3" y="748"/>
                  </a:lnTo>
                  <a:lnTo>
                    <a:pt x="1" y="716"/>
                  </a:lnTo>
                  <a:lnTo>
                    <a:pt x="0" y="683"/>
                  </a:lnTo>
                  <a:lnTo>
                    <a:pt x="0" y="650"/>
                  </a:lnTo>
                  <a:close/>
                </a:path>
              </a:pathLst>
            </a:custGeom>
            <a:solidFill>
              <a:srgbClr val="5B98D2"/>
            </a:solidFill>
            <a:ln w="19050" cmpd="sng">
              <a:solidFill>
                <a:schemeClr val="tx1"/>
              </a:solidFill>
              <a:round/>
              <a:headEnd/>
              <a:tailEnd/>
            </a:ln>
          </p:spPr>
          <p:txBody>
            <a:bodyPr/>
            <a:lstStyle/>
            <a:p>
              <a:endParaRPr lang="en-US" sz="1800">
                <a:latin typeface="Trebuchet MS"/>
                <a:ea typeface="ＭＳ Ｐゴシック" pitchFamily="-65" charset="-128"/>
                <a:cs typeface="Trebuchet MS"/>
              </a:endParaRPr>
            </a:p>
          </p:txBody>
        </p:sp>
        <p:sp>
          <p:nvSpPr>
            <p:cNvPr id="323608" name="Freeform 24"/>
            <p:cNvSpPr>
              <a:spLocks/>
            </p:cNvSpPr>
            <p:nvPr/>
          </p:nvSpPr>
          <p:spPr bwMode="auto">
            <a:xfrm>
              <a:off x="1509" y="2915"/>
              <a:ext cx="156" cy="653"/>
            </a:xfrm>
            <a:custGeom>
              <a:avLst/>
              <a:gdLst>
                <a:gd name="T0" fmla="*/ 0 w 156"/>
                <a:gd name="T1" fmla="*/ 1036637 h 653"/>
                <a:gd name="T2" fmla="*/ 1588 w 156"/>
                <a:gd name="T3" fmla="*/ 930275 h 653"/>
                <a:gd name="T4" fmla="*/ 9525 w 156"/>
                <a:gd name="T5" fmla="*/ 825500 h 653"/>
                <a:gd name="T6" fmla="*/ 20638 w 156"/>
                <a:gd name="T7" fmla="*/ 727075 h 653"/>
                <a:gd name="T8" fmla="*/ 36513 w 156"/>
                <a:gd name="T9" fmla="*/ 631825 h 653"/>
                <a:gd name="T10" fmla="*/ 73025 w 156"/>
                <a:gd name="T11" fmla="*/ 457200 h 653"/>
                <a:gd name="T12" fmla="*/ 93663 w 156"/>
                <a:gd name="T13" fmla="*/ 377825 h 653"/>
                <a:gd name="T14" fmla="*/ 115888 w 156"/>
                <a:gd name="T15" fmla="*/ 304800 h 653"/>
                <a:gd name="T16" fmla="*/ 158750 w 156"/>
                <a:gd name="T17" fmla="*/ 177800 h 653"/>
                <a:gd name="T18" fmla="*/ 196850 w 156"/>
                <a:gd name="T19" fmla="*/ 82550 h 653"/>
                <a:gd name="T20" fmla="*/ 225425 w 156"/>
                <a:gd name="T21" fmla="*/ 23812 h 653"/>
                <a:gd name="T22" fmla="*/ 234950 w 156"/>
                <a:gd name="T23" fmla="*/ 6350 h 653"/>
                <a:gd name="T24" fmla="*/ 238125 w 156"/>
                <a:gd name="T25" fmla="*/ 0 h 653"/>
                <a:gd name="T26" fmla="*/ 247650 w 156"/>
                <a:gd name="T27" fmla="*/ 7937 h 653"/>
                <a:gd name="T28" fmla="*/ 244475 w 156"/>
                <a:gd name="T29" fmla="*/ 14287 h 653"/>
                <a:gd name="T30" fmla="*/ 236538 w 156"/>
                <a:gd name="T31" fmla="*/ 30162 h 653"/>
                <a:gd name="T32" fmla="*/ 207963 w 156"/>
                <a:gd name="T33" fmla="*/ 88900 h 653"/>
                <a:gd name="T34" fmla="*/ 171450 w 156"/>
                <a:gd name="T35" fmla="*/ 184150 h 653"/>
                <a:gd name="T36" fmla="*/ 127000 w 156"/>
                <a:gd name="T37" fmla="*/ 309562 h 653"/>
                <a:gd name="T38" fmla="*/ 104775 w 156"/>
                <a:gd name="T39" fmla="*/ 382587 h 653"/>
                <a:gd name="T40" fmla="*/ 84138 w 156"/>
                <a:gd name="T41" fmla="*/ 461962 h 653"/>
                <a:gd name="T42" fmla="*/ 47625 w 156"/>
                <a:gd name="T43" fmla="*/ 636587 h 653"/>
                <a:gd name="T44" fmla="*/ 31750 w 156"/>
                <a:gd name="T45" fmla="*/ 730250 h 653"/>
                <a:gd name="T46" fmla="*/ 20638 w 156"/>
                <a:gd name="T47" fmla="*/ 828675 h 653"/>
                <a:gd name="T48" fmla="*/ 12700 w 156"/>
                <a:gd name="T49" fmla="*/ 930275 h 653"/>
                <a:gd name="T50" fmla="*/ 11113 w 156"/>
                <a:gd name="T51" fmla="*/ 1036637 h 653"/>
                <a:gd name="T52" fmla="*/ 0 w 156"/>
                <a:gd name="T53" fmla="*/ 1036637 h 6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653"/>
                <a:gd name="T83" fmla="*/ 156 w 156"/>
                <a:gd name="T84" fmla="*/ 653 h 6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653">
                  <a:moveTo>
                    <a:pt x="0" y="653"/>
                  </a:moveTo>
                  <a:lnTo>
                    <a:pt x="1" y="586"/>
                  </a:lnTo>
                  <a:lnTo>
                    <a:pt x="6" y="520"/>
                  </a:lnTo>
                  <a:lnTo>
                    <a:pt x="13" y="458"/>
                  </a:lnTo>
                  <a:lnTo>
                    <a:pt x="23" y="398"/>
                  </a:lnTo>
                  <a:lnTo>
                    <a:pt x="46" y="288"/>
                  </a:lnTo>
                  <a:lnTo>
                    <a:pt x="59" y="238"/>
                  </a:lnTo>
                  <a:lnTo>
                    <a:pt x="73" y="192"/>
                  </a:lnTo>
                  <a:lnTo>
                    <a:pt x="100" y="112"/>
                  </a:lnTo>
                  <a:lnTo>
                    <a:pt x="124" y="52"/>
                  </a:lnTo>
                  <a:lnTo>
                    <a:pt x="142" y="15"/>
                  </a:lnTo>
                  <a:lnTo>
                    <a:pt x="148" y="4"/>
                  </a:lnTo>
                  <a:lnTo>
                    <a:pt x="150" y="0"/>
                  </a:lnTo>
                  <a:lnTo>
                    <a:pt x="156" y="5"/>
                  </a:lnTo>
                  <a:lnTo>
                    <a:pt x="154" y="9"/>
                  </a:lnTo>
                  <a:lnTo>
                    <a:pt x="149" y="19"/>
                  </a:lnTo>
                  <a:lnTo>
                    <a:pt x="131" y="56"/>
                  </a:lnTo>
                  <a:lnTo>
                    <a:pt x="108" y="116"/>
                  </a:lnTo>
                  <a:lnTo>
                    <a:pt x="80" y="195"/>
                  </a:lnTo>
                  <a:lnTo>
                    <a:pt x="66" y="241"/>
                  </a:lnTo>
                  <a:lnTo>
                    <a:pt x="53" y="291"/>
                  </a:lnTo>
                  <a:lnTo>
                    <a:pt x="30" y="401"/>
                  </a:lnTo>
                  <a:lnTo>
                    <a:pt x="20" y="460"/>
                  </a:lnTo>
                  <a:lnTo>
                    <a:pt x="13" y="522"/>
                  </a:lnTo>
                  <a:lnTo>
                    <a:pt x="8" y="586"/>
                  </a:lnTo>
                  <a:lnTo>
                    <a:pt x="7" y="653"/>
                  </a:lnTo>
                  <a:lnTo>
                    <a:pt x="0" y="653"/>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1" name="Freeform 27"/>
            <p:cNvSpPr>
              <a:spLocks/>
            </p:cNvSpPr>
            <p:nvPr/>
          </p:nvSpPr>
          <p:spPr bwMode="auto">
            <a:xfrm>
              <a:off x="1658" y="3568"/>
              <a:ext cx="158" cy="651"/>
            </a:xfrm>
            <a:custGeom>
              <a:avLst/>
              <a:gdLst>
                <a:gd name="T0" fmla="*/ 250825 w 158"/>
                <a:gd name="T1" fmla="*/ 0 h 651"/>
                <a:gd name="T2" fmla="*/ 249238 w 158"/>
                <a:gd name="T3" fmla="*/ 104775 h 651"/>
                <a:gd name="T4" fmla="*/ 241300 w 158"/>
                <a:gd name="T5" fmla="*/ 206375 h 651"/>
                <a:gd name="T6" fmla="*/ 230188 w 158"/>
                <a:gd name="T7" fmla="*/ 304800 h 651"/>
                <a:gd name="T8" fmla="*/ 215900 w 158"/>
                <a:gd name="T9" fmla="*/ 400050 h 651"/>
                <a:gd name="T10" fmla="*/ 196850 w 158"/>
                <a:gd name="T11" fmla="*/ 490538 h 651"/>
                <a:gd name="T12" fmla="*/ 177800 w 158"/>
                <a:gd name="T13" fmla="*/ 574675 h 651"/>
                <a:gd name="T14" fmla="*/ 157163 w 158"/>
                <a:gd name="T15" fmla="*/ 657225 h 651"/>
                <a:gd name="T16" fmla="*/ 136525 w 158"/>
                <a:gd name="T17" fmla="*/ 730250 h 651"/>
                <a:gd name="T18" fmla="*/ 93663 w 158"/>
                <a:gd name="T19" fmla="*/ 855663 h 651"/>
                <a:gd name="T20" fmla="*/ 52388 w 158"/>
                <a:gd name="T21" fmla="*/ 950913 h 651"/>
                <a:gd name="T22" fmla="*/ 25400 w 158"/>
                <a:gd name="T23" fmla="*/ 1012825 h 651"/>
                <a:gd name="T24" fmla="*/ 11113 w 158"/>
                <a:gd name="T25" fmla="*/ 1033463 h 651"/>
                <a:gd name="T26" fmla="*/ 0 w 158"/>
                <a:gd name="T27" fmla="*/ 1027113 h 651"/>
                <a:gd name="T28" fmla="*/ 14288 w 158"/>
                <a:gd name="T29" fmla="*/ 1006475 h 651"/>
                <a:gd name="T30" fmla="*/ 41275 w 158"/>
                <a:gd name="T31" fmla="*/ 944563 h 651"/>
                <a:gd name="T32" fmla="*/ 80963 w 158"/>
                <a:gd name="T33" fmla="*/ 852488 h 651"/>
                <a:gd name="T34" fmla="*/ 123825 w 158"/>
                <a:gd name="T35" fmla="*/ 727075 h 651"/>
                <a:gd name="T36" fmla="*/ 144463 w 158"/>
                <a:gd name="T37" fmla="*/ 654050 h 651"/>
                <a:gd name="T38" fmla="*/ 165100 w 158"/>
                <a:gd name="T39" fmla="*/ 573088 h 651"/>
                <a:gd name="T40" fmla="*/ 184150 w 158"/>
                <a:gd name="T41" fmla="*/ 488950 h 651"/>
                <a:gd name="T42" fmla="*/ 201613 w 158"/>
                <a:gd name="T43" fmla="*/ 398463 h 651"/>
                <a:gd name="T44" fmla="*/ 217488 w 158"/>
                <a:gd name="T45" fmla="*/ 303213 h 651"/>
                <a:gd name="T46" fmla="*/ 228600 w 158"/>
                <a:gd name="T47" fmla="*/ 206375 h 651"/>
                <a:gd name="T48" fmla="*/ 236538 w 158"/>
                <a:gd name="T49" fmla="*/ 104775 h 651"/>
                <a:gd name="T50" fmla="*/ 238125 w 158"/>
                <a:gd name="T51" fmla="*/ 0 h 651"/>
                <a:gd name="T52" fmla="*/ 250825 w 158"/>
                <a:gd name="T53" fmla="*/ 0 h 6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651"/>
                <a:gd name="T83" fmla="*/ 158 w 158"/>
                <a:gd name="T84" fmla="*/ 651 h 6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651">
                  <a:moveTo>
                    <a:pt x="158" y="0"/>
                  </a:moveTo>
                  <a:lnTo>
                    <a:pt x="157" y="66"/>
                  </a:lnTo>
                  <a:lnTo>
                    <a:pt x="152" y="130"/>
                  </a:lnTo>
                  <a:lnTo>
                    <a:pt x="145" y="192"/>
                  </a:lnTo>
                  <a:lnTo>
                    <a:pt x="136" y="252"/>
                  </a:lnTo>
                  <a:lnTo>
                    <a:pt x="124" y="309"/>
                  </a:lnTo>
                  <a:lnTo>
                    <a:pt x="112" y="362"/>
                  </a:lnTo>
                  <a:lnTo>
                    <a:pt x="99" y="414"/>
                  </a:lnTo>
                  <a:lnTo>
                    <a:pt x="86" y="460"/>
                  </a:lnTo>
                  <a:lnTo>
                    <a:pt x="59" y="539"/>
                  </a:lnTo>
                  <a:lnTo>
                    <a:pt x="33" y="599"/>
                  </a:lnTo>
                  <a:lnTo>
                    <a:pt x="16" y="638"/>
                  </a:lnTo>
                  <a:lnTo>
                    <a:pt x="7" y="651"/>
                  </a:lnTo>
                  <a:lnTo>
                    <a:pt x="0" y="647"/>
                  </a:lnTo>
                  <a:lnTo>
                    <a:pt x="9" y="634"/>
                  </a:lnTo>
                  <a:lnTo>
                    <a:pt x="26" y="595"/>
                  </a:lnTo>
                  <a:lnTo>
                    <a:pt x="51" y="537"/>
                  </a:lnTo>
                  <a:lnTo>
                    <a:pt x="78" y="458"/>
                  </a:lnTo>
                  <a:lnTo>
                    <a:pt x="91" y="412"/>
                  </a:lnTo>
                  <a:lnTo>
                    <a:pt x="104" y="361"/>
                  </a:lnTo>
                  <a:lnTo>
                    <a:pt x="116" y="308"/>
                  </a:lnTo>
                  <a:lnTo>
                    <a:pt x="127" y="251"/>
                  </a:lnTo>
                  <a:lnTo>
                    <a:pt x="137" y="191"/>
                  </a:lnTo>
                  <a:lnTo>
                    <a:pt x="144" y="130"/>
                  </a:lnTo>
                  <a:lnTo>
                    <a:pt x="149" y="66"/>
                  </a:lnTo>
                  <a:lnTo>
                    <a:pt x="150" y="0"/>
                  </a:lnTo>
                  <a:lnTo>
                    <a:pt x="158"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3" name="Freeform 29"/>
            <p:cNvSpPr>
              <a:spLocks/>
            </p:cNvSpPr>
            <p:nvPr/>
          </p:nvSpPr>
          <p:spPr bwMode="auto">
            <a:xfrm>
              <a:off x="1509" y="3568"/>
              <a:ext cx="156" cy="652"/>
            </a:xfrm>
            <a:custGeom>
              <a:avLst/>
              <a:gdLst>
                <a:gd name="T0" fmla="*/ 238125 w 156"/>
                <a:gd name="T1" fmla="*/ 1035050 h 652"/>
                <a:gd name="T2" fmla="*/ 234950 w 156"/>
                <a:gd name="T3" fmla="*/ 1030288 h 652"/>
                <a:gd name="T4" fmla="*/ 223838 w 156"/>
                <a:gd name="T5" fmla="*/ 1012825 h 652"/>
                <a:gd name="T6" fmla="*/ 196850 w 156"/>
                <a:gd name="T7" fmla="*/ 952500 h 652"/>
                <a:gd name="T8" fmla="*/ 157163 w 156"/>
                <a:gd name="T9" fmla="*/ 858838 h 652"/>
                <a:gd name="T10" fmla="*/ 114300 w 156"/>
                <a:gd name="T11" fmla="*/ 731838 h 652"/>
                <a:gd name="T12" fmla="*/ 93663 w 156"/>
                <a:gd name="T13" fmla="*/ 658813 h 652"/>
                <a:gd name="T14" fmla="*/ 73025 w 156"/>
                <a:gd name="T15" fmla="*/ 576263 h 652"/>
                <a:gd name="T16" fmla="*/ 36513 w 156"/>
                <a:gd name="T17" fmla="*/ 401638 h 652"/>
                <a:gd name="T18" fmla="*/ 20638 w 156"/>
                <a:gd name="T19" fmla="*/ 306388 h 652"/>
                <a:gd name="T20" fmla="*/ 9525 w 156"/>
                <a:gd name="T21" fmla="*/ 206375 h 652"/>
                <a:gd name="T22" fmla="*/ 1588 w 156"/>
                <a:gd name="T23" fmla="*/ 104775 h 652"/>
                <a:gd name="T24" fmla="*/ 0 w 156"/>
                <a:gd name="T25" fmla="*/ 0 h 652"/>
                <a:gd name="T26" fmla="*/ 11113 w 156"/>
                <a:gd name="T27" fmla="*/ 0 h 652"/>
                <a:gd name="T28" fmla="*/ 12700 w 156"/>
                <a:gd name="T29" fmla="*/ 104775 h 652"/>
                <a:gd name="T30" fmla="*/ 20638 w 156"/>
                <a:gd name="T31" fmla="*/ 206375 h 652"/>
                <a:gd name="T32" fmla="*/ 31750 w 156"/>
                <a:gd name="T33" fmla="*/ 303213 h 652"/>
                <a:gd name="T34" fmla="*/ 47625 w 156"/>
                <a:gd name="T35" fmla="*/ 398463 h 652"/>
                <a:gd name="T36" fmla="*/ 84138 w 156"/>
                <a:gd name="T37" fmla="*/ 573088 h 652"/>
                <a:gd name="T38" fmla="*/ 104775 w 156"/>
                <a:gd name="T39" fmla="*/ 654050 h 652"/>
                <a:gd name="T40" fmla="*/ 125413 w 156"/>
                <a:gd name="T41" fmla="*/ 727075 h 652"/>
                <a:gd name="T42" fmla="*/ 168275 w 156"/>
                <a:gd name="T43" fmla="*/ 854075 h 652"/>
                <a:gd name="T44" fmla="*/ 207963 w 156"/>
                <a:gd name="T45" fmla="*/ 946150 h 652"/>
                <a:gd name="T46" fmla="*/ 234950 w 156"/>
                <a:gd name="T47" fmla="*/ 1006475 h 652"/>
                <a:gd name="T48" fmla="*/ 244475 w 156"/>
                <a:gd name="T49" fmla="*/ 1022350 h 652"/>
                <a:gd name="T50" fmla="*/ 247650 w 156"/>
                <a:gd name="T51" fmla="*/ 1027113 h 652"/>
                <a:gd name="T52" fmla="*/ 238125 w 156"/>
                <a:gd name="T53" fmla="*/ 1035050 h 6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652"/>
                <a:gd name="T83" fmla="*/ 156 w 156"/>
                <a:gd name="T84" fmla="*/ 652 h 6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652">
                  <a:moveTo>
                    <a:pt x="150" y="652"/>
                  </a:moveTo>
                  <a:lnTo>
                    <a:pt x="148" y="649"/>
                  </a:lnTo>
                  <a:lnTo>
                    <a:pt x="141" y="638"/>
                  </a:lnTo>
                  <a:lnTo>
                    <a:pt x="124" y="600"/>
                  </a:lnTo>
                  <a:lnTo>
                    <a:pt x="99" y="541"/>
                  </a:lnTo>
                  <a:lnTo>
                    <a:pt x="72" y="461"/>
                  </a:lnTo>
                  <a:lnTo>
                    <a:pt x="59" y="415"/>
                  </a:lnTo>
                  <a:lnTo>
                    <a:pt x="46" y="363"/>
                  </a:lnTo>
                  <a:lnTo>
                    <a:pt x="23" y="253"/>
                  </a:lnTo>
                  <a:lnTo>
                    <a:pt x="13" y="193"/>
                  </a:lnTo>
                  <a:lnTo>
                    <a:pt x="6" y="130"/>
                  </a:lnTo>
                  <a:lnTo>
                    <a:pt x="1" y="66"/>
                  </a:lnTo>
                  <a:lnTo>
                    <a:pt x="0" y="0"/>
                  </a:lnTo>
                  <a:lnTo>
                    <a:pt x="7" y="0"/>
                  </a:lnTo>
                  <a:lnTo>
                    <a:pt x="8" y="66"/>
                  </a:lnTo>
                  <a:lnTo>
                    <a:pt x="13" y="130"/>
                  </a:lnTo>
                  <a:lnTo>
                    <a:pt x="20" y="191"/>
                  </a:lnTo>
                  <a:lnTo>
                    <a:pt x="30" y="251"/>
                  </a:lnTo>
                  <a:lnTo>
                    <a:pt x="53" y="361"/>
                  </a:lnTo>
                  <a:lnTo>
                    <a:pt x="66" y="412"/>
                  </a:lnTo>
                  <a:lnTo>
                    <a:pt x="79" y="458"/>
                  </a:lnTo>
                  <a:lnTo>
                    <a:pt x="106" y="538"/>
                  </a:lnTo>
                  <a:lnTo>
                    <a:pt x="131" y="596"/>
                  </a:lnTo>
                  <a:lnTo>
                    <a:pt x="148" y="634"/>
                  </a:lnTo>
                  <a:lnTo>
                    <a:pt x="154" y="644"/>
                  </a:lnTo>
                  <a:lnTo>
                    <a:pt x="156" y="647"/>
                  </a:lnTo>
                  <a:lnTo>
                    <a:pt x="150" y="652"/>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4" name="Freeform 30"/>
            <p:cNvSpPr>
              <a:spLocks/>
            </p:cNvSpPr>
            <p:nvPr/>
          </p:nvSpPr>
          <p:spPr bwMode="auto">
            <a:xfrm>
              <a:off x="1658" y="4215"/>
              <a:ext cx="7" cy="9"/>
            </a:xfrm>
            <a:custGeom>
              <a:avLst/>
              <a:gdLst>
                <a:gd name="T0" fmla="*/ 11113 w 7"/>
                <a:gd name="T1" fmla="*/ 6350 h 9"/>
                <a:gd name="T2" fmla="*/ 6350 w 7"/>
                <a:gd name="T3" fmla="*/ 14287 h 9"/>
                <a:gd name="T4" fmla="*/ 1588 w 7"/>
                <a:gd name="T5" fmla="*/ 7937 h 9"/>
                <a:gd name="T6" fmla="*/ 11113 w 7"/>
                <a:gd name="T7" fmla="*/ 0 h 9"/>
                <a:gd name="T8" fmla="*/ 0 w 7"/>
                <a:gd name="T9" fmla="*/ 0 h 9"/>
                <a:gd name="T10" fmla="*/ 11113 w 7"/>
                <a:gd name="T11" fmla="*/ 635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4"/>
                  </a:moveTo>
                  <a:lnTo>
                    <a:pt x="4" y="9"/>
                  </a:lnTo>
                  <a:lnTo>
                    <a:pt x="1" y="5"/>
                  </a:lnTo>
                  <a:lnTo>
                    <a:pt x="7" y="0"/>
                  </a:lnTo>
                  <a:lnTo>
                    <a:pt x="0" y="0"/>
                  </a:lnTo>
                  <a:lnTo>
                    <a:pt x="7" y="4"/>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5" name="Freeform 31"/>
            <p:cNvSpPr>
              <a:spLocks/>
            </p:cNvSpPr>
            <p:nvPr/>
          </p:nvSpPr>
          <p:spPr bwMode="auto">
            <a:xfrm>
              <a:off x="1509" y="3568"/>
              <a:ext cx="7" cy="0"/>
            </a:xfrm>
            <a:custGeom>
              <a:avLst/>
              <a:gdLst>
                <a:gd name="T0" fmla="*/ 0 w 7"/>
                <a:gd name="T1" fmla="*/ 11112 w 7"/>
                <a:gd name="T2" fmla="*/ 0 w 7"/>
                <a:gd name="T3" fmla="*/ 0 60000 65536"/>
                <a:gd name="T4" fmla="*/ 0 60000 65536"/>
                <a:gd name="T5" fmla="*/ 0 60000 65536"/>
                <a:gd name="T6" fmla="*/ 0 w 7"/>
                <a:gd name="T7" fmla="*/ 7 w 7"/>
              </a:gdLst>
              <a:ahLst/>
              <a:cxnLst>
                <a:cxn ang="T3">
                  <a:pos x="T0" y="0"/>
                </a:cxn>
                <a:cxn ang="T4">
                  <a:pos x="T1" y="0"/>
                </a:cxn>
                <a:cxn ang="T5">
                  <a:pos x="T2" y="0"/>
                </a:cxn>
              </a:cxnLst>
              <a:rect l="T6" t="0" r="T7" b="0"/>
              <a:pathLst>
                <a:path w="7">
                  <a:moveTo>
                    <a:pt x="0" y="0"/>
                  </a:moveTo>
                  <a:lnTo>
                    <a:pt x="7" y="0"/>
                  </a:lnTo>
                  <a:lnTo>
                    <a:pt x="0"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6" name="Freeform 32"/>
            <p:cNvSpPr>
              <a:spLocks/>
            </p:cNvSpPr>
            <p:nvPr/>
          </p:nvSpPr>
          <p:spPr bwMode="auto">
            <a:xfrm>
              <a:off x="1061" y="3212"/>
              <a:ext cx="271" cy="161"/>
            </a:xfrm>
            <a:custGeom>
              <a:avLst/>
              <a:gdLst>
                <a:gd name="T0" fmla="*/ 0 w 271"/>
                <a:gd name="T1" fmla="*/ 223838 h 161"/>
                <a:gd name="T2" fmla="*/ 17462 w 271"/>
                <a:gd name="T3" fmla="*/ 255588 h 161"/>
                <a:gd name="T4" fmla="*/ 430212 w 271"/>
                <a:gd name="T5" fmla="*/ 31750 h 161"/>
                <a:gd name="T6" fmla="*/ 412750 w 271"/>
                <a:gd name="T7" fmla="*/ 0 h 161"/>
                <a:gd name="T8" fmla="*/ 0 w 271"/>
                <a:gd name="T9" fmla="*/ 223838 h 161"/>
                <a:gd name="T10" fmla="*/ 0 60000 65536"/>
                <a:gd name="T11" fmla="*/ 0 60000 65536"/>
                <a:gd name="T12" fmla="*/ 0 60000 65536"/>
                <a:gd name="T13" fmla="*/ 0 60000 65536"/>
                <a:gd name="T14" fmla="*/ 0 60000 65536"/>
                <a:gd name="T15" fmla="*/ 0 w 271"/>
                <a:gd name="T16" fmla="*/ 0 h 161"/>
                <a:gd name="T17" fmla="*/ 271 w 271"/>
                <a:gd name="T18" fmla="*/ 161 h 161"/>
              </a:gdLst>
              <a:ahLst/>
              <a:cxnLst>
                <a:cxn ang="T10">
                  <a:pos x="T0" y="T1"/>
                </a:cxn>
                <a:cxn ang="T11">
                  <a:pos x="T2" y="T3"/>
                </a:cxn>
                <a:cxn ang="T12">
                  <a:pos x="T4" y="T5"/>
                </a:cxn>
                <a:cxn ang="T13">
                  <a:pos x="T6" y="T7"/>
                </a:cxn>
                <a:cxn ang="T14">
                  <a:pos x="T8" y="T9"/>
                </a:cxn>
              </a:cxnLst>
              <a:rect l="T15" t="T16" r="T17" b="T18"/>
              <a:pathLst>
                <a:path w="271" h="161">
                  <a:moveTo>
                    <a:pt x="0" y="141"/>
                  </a:moveTo>
                  <a:lnTo>
                    <a:pt x="11" y="161"/>
                  </a:lnTo>
                  <a:lnTo>
                    <a:pt x="271" y="20"/>
                  </a:lnTo>
                  <a:lnTo>
                    <a:pt x="260" y="0"/>
                  </a:lnTo>
                  <a:lnTo>
                    <a:pt x="0" y="141"/>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7" name="Freeform 33"/>
            <p:cNvSpPr>
              <a:spLocks/>
            </p:cNvSpPr>
            <p:nvPr/>
          </p:nvSpPr>
          <p:spPr bwMode="auto">
            <a:xfrm>
              <a:off x="1283" y="3182"/>
              <a:ext cx="119" cy="91"/>
            </a:xfrm>
            <a:custGeom>
              <a:avLst/>
              <a:gdLst>
                <a:gd name="T0" fmla="*/ 69850 w 119"/>
                <a:gd name="T1" fmla="*/ 63500 h 91"/>
                <a:gd name="T2" fmla="*/ 0 w 119"/>
                <a:gd name="T3" fmla="*/ 25400 h 91"/>
                <a:gd name="T4" fmla="*/ 188912 w 119"/>
                <a:gd name="T5" fmla="*/ 0 h 91"/>
                <a:gd name="T6" fmla="*/ 61912 w 119"/>
                <a:gd name="T7" fmla="*/ 144463 h 91"/>
                <a:gd name="T8" fmla="*/ 69850 w 119"/>
                <a:gd name="T9" fmla="*/ 63500 h 91"/>
                <a:gd name="T10" fmla="*/ 0 60000 65536"/>
                <a:gd name="T11" fmla="*/ 0 60000 65536"/>
                <a:gd name="T12" fmla="*/ 0 60000 65536"/>
                <a:gd name="T13" fmla="*/ 0 60000 65536"/>
                <a:gd name="T14" fmla="*/ 0 60000 65536"/>
                <a:gd name="T15" fmla="*/ 0 w 119"/>
                <a:gd name="T16" fmla="*/ 0 h 91"/>
                <a:gd name="T17" fmla="*/ 119 w 119"/>
                <a:gd name="T18" fmla="*/ 91 h 91"/>
              </a:gdLst>
              <a:ahLst/>
              <a:cxnLst>
                <a:cxn ang="T10">
                  <a:pos x="T0" y="T1"/>
                </a:cxn>
                <a:cxn ang="T11">
                  <a:pos x="T2" y="T3"/>
                </a:cxn>
                <a:cxn ang="T12">
                  <a:pos x="T4" y="T5"/>
                </a:cxn>
                <a:cxn ang="T13">
                  <a:pos x="T6" y="T7"/>
                </a:cxn>
                <a:cxn ang="T14">
                  <a:pos x="T8" y="T9"/>
                </a:cxn>
              </a:cxnLst>
              <a:rect l="T15" t="T16" r="T17" b="T18"/>
              <a:pathLst>
                <a:path w="119" h="91">
                  <a:moveTo>
                    <a:pt x="44" y="40"/>
                  </a:moveTo>
                  <a:lnTo>
                    <a:pt x="0" y="16"/>
                  </a:lnTo>
                  <a:lnTo>
                    <a:pt x="119" y="0"/>
                  </a:lnTo>
                  <a:lnTo>
                    <a:pt x="39" y="91"/>
                  </a:lnTo>
                  <a:lnTo>
                    <a:pt x="44" y="4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9" name="Freeform 35"/>
            <p:cNvSpPr>
              <a:spLocks/>
            </p:cNvSpPr>
            <p:nvPr/>
          </p:nvSpPr>
          <p:spPr bwMode="auto">
            <a:xfrm>
              <a:off x="1321" y="3065"/>
              <a:ext cx="281" cy="167"/>
            </a:xfrm>
            <a:custGeom>
              <a:avLst/>
              <a:gdLst>
                <a:gd name="T0" fmla="*/ 0 w 281"/>
                <a:gd name="T1" fmla="*/ 233362 h 167"/>
                <a:gd name="T2" fmla="*/ 17462 w 281"/>
                <a:gd name="T3" fmla="*/ 265112 h 167"/>
                <a:gd name="T4" fmla="*/ 446087 w 281"/>
                <a:gd name="T5" fmla="*/ 33337 h 167"/>
                <a:gd name="T6" fmla="*/ 428625 w 281"/>
                <a:gd name="T7" fmla="*/ 0 h 167"/>
                <a:gd name="T8" fmla="*/ 0 w 281"/>
                <a:gd name="T9" fmla="*/ 233362 h 167"/>
                <a:gd name="T10" fmla="*/ 0 60000 65536"/>
                <a:gd name="T11" fmla="*/ 0 60000 65536"/>
                <a:gd name="T12" fmla="*/ 0 60000 65536"/>
                <a:gd name="T13" fmla="*/ 0 60000 65536"/>
                <a:gd name="T14" fmla="*/ 0 60000 65536"/>
                <a:gd name="T15" fmla="*/ 0 w 281"/>
                <a:gd name="T16" fmla="*/ 0 h 167"/>
                <a:gd name="T17" fmla="*/ 281 w 281"/>
                <a:gd name="T18" fmla="*/ 167 h 167"/>
              </a:gdLst>
              <a:ahLst/>
              <a:cxnLst>
                <a:cxn ang="T10">
                  <a:pos x="T0" y="T1"/>
                </a:cxn>
                <a:cxn ang="T11">
                  <a:pos x="T2" y="T3"/>
                </a:cxn>
                <a:cxn ang="T12">
                  <a:pos x="T4" y="T5"/>
                </a:cxn>
                <a:cxn ang="T13">
                  <a:pos x="T6" y="T7"/>
                </a:cxn>
                <a:cxn ang="T14">
                  <a:pos x="T8" y="T9"/>
                </a:cxn>
              </a:cxnLst>
              <a:rect l="T15" t="T16" r="T17" b="T18"/>
              <a:pathLst>
                <a:path w="281" h="167">
                  <a:moveTo>
                    <a:pt x="0" y="147"/>
                  </a:moveTo>
                  <a:lnTo>
                    <a:pt x="11" y="167"/>
                  </a:lnTo>
                  <a:lnTo>
                    <a:pt x="281" y="21"/>
                  </a:lnTo>
                  <a:lnTo>
                    <a:pt x="270" y="0"/>
                  </a:lnTo>
                  <a:lnTo>
                    <a:pt x="0" y="147"/>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8" name="Text Box 44"/>
            <p:cNvSpPr txBox="1">
              <a:spLocks noChangeArrowheads="1"/>
            </p:cNvSpPr>
            <p:nvPr/>
          </p:nvSpPr>
          <p:spPr bwMode="auto">
            <a:xfrm>
              <a:off x="384" y="2841"/>
              <a:ext cx="695" cy="577"/>
            </a:xfrm>
            <a:prstGeom prst="rect">
              <a:avLst/>
            </a:prstGeom>
            <a:noFill/>
            <a:ln w="9525">
              <a:noFill/>
              <a:miter lim="800000"/>
              <a:headEnd/>
              <a:tailEnd/>
            </a:ln>
          </p:spPr>
          <p:txBody>
            <a:bodyPr>
              <a:spAutoFit/>
            </a:bodyPr>
            <a:lstStyle/>
            <a:p>
              <a:r>
                <a:rPr lang="en-US" sz="1800" dirty="0">
                  <a:latin typeface="Trebuchet MS"/>
                  <a:ea typeface="ＭＳ Ｐゴシック" pitchFamily="-65" charset="-128"/>
                  <a:cs typeface="Trebuchet MS"/>
                </a:rPr>
                <a:t>Bend towards normal</a:t>
              </a:r>
            </a:p>
          </p:txBody>
        </p:sp>
        <p:sp>
          <p:nvSpPr>
            <p:cNvPr id="323629" name="Line 45"/>
            <p:cNvSpPr>
              <a:spLocks noChangeShapeType="1"/>
            </p:cNvSpPr>
            <p:nvPr/>
          </p:nvSpPr>
          <p:spPr bwMode="auto">
            <a:xfrm>
              <a:off x="1069" y="3070"/>
              <a:ext cx="401" cy="2"/>
            </a:xfrm>
            <a:prstGeom prst="line">
              <a:avLst/>
            </a:prstGeom>
            <a:noFill/>
            <a:ln w="9525">
              <a:solidFill>
                <a:schemeClr val="tx1"/>
              </a:solidFill>
              <a:round/>
              <a:headEnd/>
              <a:tailEnd type="triangle" w="med" len="med"/>
            </a:ln>
          </p:spPr>
          <p:txBody>
            <a:bodyPr/>
            <a:lstStyle/>
            <a:p>
              <a:endParaRPr lang="en-US">
                <a:latin typeface="Trebuchet MS"/>
                <a:cs typeface="Trebuchet MS"/>
              </a:endParaRPr>
            </a:p>
          </p:txBody>
        </p:sp>
        <p:sp>
          <p:nvSpPr>
            <p:cNvPr id="323609" name="Freeform 25"/>
            <p:cNvSpPr>
              <a:spLocks/>
            </p:cNvSpPr>
            <p:nvPr/>
          </p:nvSpPr>
          <p:spPr bwMode="auto">
            <a:xfrm>
              <a:off x="1659" y="2915"/>
              <a:ext cx="157" cy="653"/>
            </a:xfrm>
            <a:custGeom>
              <a:avLst/>
              <a:gdLst>
                <a:gd name="T0" fmla="*/ 9525 w 157"/>
                <a:gd name="T1" fmla="*/ 0 h 653"/>
                <a:gd name="T2" fmla="*/ 14287 w 157"/>
                <a:gd name="T3" fmla="*/ 6350 h 653"/>
                <a:gd name="T4" fmla="*/ 22225 w 157"/>
                <a:gd name="T5" fmla="*/ 22225 h 653"/>
                <a:gd name="T6" fmla="*/ 50800 w 157"/>
                <a:gd name="T7" fmla="*/ 82550 h 653"/>
                <a:gd name="T8" fmla="*/ 92075 w 157"/>
                <a:gd name="T9" fmla="*/ 179387 h 653"/>
                <a:gd name="T10" fmla="*/ 134937 w 157"/>
                <a:gd name="T11" fmla="*/ 304800 h 653"/>
                <a:gd name="T12" fmla="*/ 155575 w 157"/>
                <a:gd name="T13" fmla="*/ 377825 h 653"/>
                <a:gd name="T14" fmla="*/ 176212 w 157"/>
                <a:gd name="T15" fmla="*/ 457200 h 653"/>
                <a:gd name="T16" fmla="*/ 214312 w 157"/>
                <a:gd name="T17" fmla="*/ 633412 h 653"/>
                <a:gd name="T18" fmla="*/ 228600 w 157"/>
                <a:gd name="T19" fmla="*/ 728662 h 653"/>
                <a:gd name="T20" fmla="*/ 239712 w 157"/>
                <a:gd name="T21" fmla="*/ 827087 h 653"/>
                <a:gd name="T22" fmla="*/ 247650 w 157"/>
                <a:gd name="T23" fmla="*/ 930275 h 653"/>
                <a:gd name="T24" fmla="*/ 249237 w 157"/>
                <a:gd name="T25" fmla="*/ 1036637 h 653"/>
                <a:gd name="T26" fmla="*/ 236537 w 157"/>
                <a:gd name="T27" fmla="*/ 1036637 h 653"/>
                <a:gd name="T28" fmla="*/ 234950 w 157"/>
                <a:gd name="T29" fmla="*/ 930275 h 653"/>
                <a:gd name="T30" fmla="*/ 227012 w 157"/>
                <a:gd name="T31" fmla="*/ 828675 h 653"/>
                <a:gd name="T32" fmla="*/ 215900 w 157"/>
                <a:gd name="T33" fmla="*/ 730250 h 653"/>
                <a:gd name="T34" fmla="*/ 200025 w 157"/>
                <a:gd name="T35" fmla="*/ 635000 h 653"/>
                <a:gd name="T36" fmla="*/ 163512 w 157"/>
                <a:gd name="T37" fmla="*/ 460375 h 653"/>
                <a:gd name="T38" fmla="*/ 142875 w 157"/>
                <a:gd name="T39" fmla="*/ 381000 h 653"/>
                <a:gd name="T40" fmla="*/ 122237 w 157"/>
                <a:gd name="T41" fmla="*/ 307975 h 653"/>
                <a:gd name="T42" fmla="*/ 79375 w 157"/>
                <a:gd name="T43" fmla="*/ 182562 h 653"/>
                <a:gd name="T44" fmla="*/ 39687 w 157"/>
                <a:gd name="T45" fmla="*/ 88900 h 653"/>
                <a:gd name="T46" fmla="*/ 11112 w 157"/>
                <a:gd name="T47" fmla="*/ 28575 h 653"/>
                <a:gd name="T48" fmla="*/ 3175 w 157"/>
                <a:gd name="T49" fmla="*/ 12700 h 653"/>
                <a:gd name="T50" fmla="*/ 0 w 157"/>
                <a:gd name="T51" fmla="*/ 7937 h 653"/>
                <a:gd name="T52" fmla="*/ 9525 w 157"/>
                <a:gd name="T53" fmla="*/ 0 h 6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7"/>
                <a:gd name="T82" fmla="*/ 0 h 653"/>
                <a:gd name="T83" fmla="*/ 157 w 157"/>
                <a:gd name="T84" fmla="*/ 653 h 6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7" h="653">
                  <a:moveTo>
                    <a:pt x="6" y="0"/>
                  </a:moveTo>
                  <a:lnTo>
                    <a:pt x="9" y="4"/>
                  </a:lnTo>
                  <a:lnTo>
                    <a:pt x="14" y="14"/>
                  </a:lnTo>
                  <a:lnTo>
                    <a:pt x="32" y="52"/>
                  </a:lnTo>
                  <a:lnTo>
                    <a:pt x="58" y="113"/>
                  </a:lnTo>
                  <a:lnTo>
                    <a:pt x="85" y="192"/>
                  </a:lnTo>
                  <a:lnTo>
                    <a:pt x="98" y="238"/>
                  </a:lnTo>
                  <a:lnTo>
                    <a:pt x="111" y="288"/>
                  </a:lnTo>
                  <a:lnTo>
                    <a:pt x="135" y="399"/>
                  </a:lnTo>
                  <a:lnTo>
                    <a:pt x="144" y="459"/>
                  </a:lnTo>
                  <a:lnTo>
                    <a:pt x="151" y="521"/>
                  </a:lnTo>
                  <a:lnTo>
                    <a:pt x="156" y="586"/>
                  </a:lnTo>
                  <a:lnTo>
                    <a:pt x="157" y="653"/>
                  </a:lnTo>
                  <a:lnTo>
                    <a:pt x="149" y="653"/>
                  </a:lnTo>
                  <a:lnTo>
                    <a:pt x="148" y="586"/>
                  </a:lnTo>
                  <a:lnTo>
                    <a:pt x="143" y="522"/>
                  </a:lnTo>
                  <a:lnTo>
                    <a:pt x="136" y="460"/>
                  </a:lnTo>
                  <a:lnTo>
                    <a:pt x="126" y="400"/>
                  </a:lnTo>
                  <a:lnTo>
                    <a:pt x="103" y="290"/>
                  </a:lnTo>
                  <a:lnTo>
                    <a:pt x="90" y="240"/>
                  </a:lnTo>
                  <a:lnTo>
                    <a:pt x="77" y="194"/>
                  </a:lnTo>
                  <a:lnTo>
                    <a:pt x="50" y="115"/>
                  </a:lnTo>
                  <a:lnTo>
                    <a:pt x="25" y="56"/>
                  </a:lnTo>
                  <a:lnTo>
                    <a:pt x="7" y="18"/>
                  </a:lnTo>
                  <a:lnTo>
                    <a:pt x="2" y="8"/>
                  </a:lnTo>
                  <a:lnTo>
                    <a:pt x="0" y="5"/>
                  </a:lnTo>
                  <a:lnTo>
                    <a:pt x="6"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2" name="Freeform 28"/>
            <p:cNvSpPr>
              <a:spLocks/>
            </p:cNvSpPr>
            <p:nvPr/>
          </p:nvSpPr>
          <p:spPr bwMode="auto">
            <a:xfrm>
              <a:off x="1808" y="3568"/>
              <a:ext cx="8" cy="0"/>
            </a:xfrm>
            <a:custGeom>
              <a:avLst/>
              <a:gdLst>
                <a:gd name="T0" fmla="*/ 12700 w 8"/>
                <a:gd name="T1" fmla="*/ 0 w 8"/>
                <a:gd name="T2" fmla="*/ 12700 w 8"/>
                <a:gd name="T3" fmla="*/ 0 60000 65536"/>
                <a:gd name="T4" fmla="*/ 0 60000 65536"/>
                <a:gd name="T5" fmla="*/ 0 60000 65536"/>
                <a:gd name="T6" fmla="*/ 0 w 8"/>
                <a:gd name="T7" fmla="*/ 8 w 8"/>
              </a:gdLst>
              <a:ahLst/>
              <a:cxnLst>
                <a:cxn ang="T3">
                  <a:pos x="T0" y="0"/>
                </a:cxn>
                <a:cxn ang="T4">
                  <a:pos x="T1" y="0"/>
                </a:cxn>
                <a:cxn ang="T5">
                  <a:pos x="T2" y="0"/>
                </a:cxn>
              </a:cxnLst>
              <a:rect l="T6" t="0" r="T7" b="0"/>
              <a:pathLst>
                <a:path w="8">
                  <a:moveTo>
                    <a:pt x="8" y="0"/>
                  </a:moveTo>
                  <a:lnTo>
                    <a:pt x="0" y="0"/>
                  </a:lnTo>
                  <a:lnTo>
                    <a:pt x="8"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18" name="Freeform 34"/>
            <p:cNvSpPr>
              <a:spLocks/>
            </p:cNvSpPr>
            <p:nvPr/>
          </p:nvSpPr>
          <p:spPr bwMode="auto">
            <a:xfrm>
              <a:off x="1983" y="3208"/>
              <a:ext cx="278" cy="165"/>
            </a:xfrm>
            <a:custGeom>
              <a:avLst/>
              <a:gdLst>
                <a:gd name="T0" fmla="*/ 17463 w 278"/>
                <a:gd name="T1" fmla="*/ 0 h 165"/>
                <a:gd name="T2" fmla="*/ 0 w 278"/>
                <a:gd name="T3" fmla="*/ 31750 h 165"/>
                <a:gd name="T4" fmla="*/ 423863 w 278"/>
                <a:gd name="T5" fmla="*/ 261938 h 165"/>
                <a:gd name="T6" fmla="*/ 441325 w 278"/>
                <a:gd name="T7" fmla="*/ 230188 h 165"/>
                <a:gd name="T8" fmla="*/ 17463 w 278"/>
                <a:gd name="T9" fmla="*/ 0 h 165"/>
                <a:gd name="T10" fmla="*/ 0 60000 65536"/>
                <a:gd name="T11" fmla="*/ 0 60000 65536"/>
                <a:gd name="T12" fmla="*/ 0 60000 65536"/>
                <a:gd name="T13" fmla="*/ 0 60000 65536"/>
                <a:gd name="T14" fmla="*/ 0 60000 65536"/>
                <a:gd name="T15" fmla="*/ 0 w 278"/>
                <a:gd name="T16" fmla="*/ 0 h 165"/>
                <a:gd name="T17" fmla="*/ 278 w 278"/>
                <a:gd name="T18" fmla="*/ 165 h 165"/>
              </a:gdLst>
              <a:ahLst/>
              <a:cxnLst>
                <a:cxn ang="T10">
                  <a:pos x="T0" y="T1"/>
                </a:cxn>
                <a:cxn ang="T11">
                  <a:pos x="T2" y="T3"/>
                </a:cxn>
                <a:cxn ang="T12">
                  <a:pos x="T4" y="T5"/>
                </a:cxn>
                <a:cxn ang="T13">
                  <a:pos x="T6" y="T7"/>
                </a:cxn>
                <a:cxn ang="T14">
                  <a:pos x="T8" y="T9"/>
                </a:cxn>
              </a:cxnLst>
              <a:rect l="T15" t="T16" r="T17" b="T18"/>
              <a:pathLst>
                <a:path w="278" h="165">
                  <a:moveTo>
                    <a:pt x="11" y="0"/>
                  </a:moveTo>
                  <a:lnTo>
                    <a:pt x="0" y="20"/>
                  </a:lnTo>
                  <a:lnTo>
                    <a:pt x="267" y="165"/>
                  </a:lnTo>
                  <a:lnTo>
                    <a:pt x="278" y="145"/>
                  </a:lnTo>
                  <a:lnTo>
                    <a:pt x="11"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0" name="Rectangle 36"/>
            <p:cNvSpPr>
              <a:spLocks noChangeArrowheads="1"/>
            </p:cNvSpPr>
            <p:nvPr/>
          </p:nvSpPr>
          <p:spPr bwMode="auto">
            <a:xfrm>
              <a:off x="1597" y="3064"/>
              <a:ext cx="55" cy="24"/>
            </a:xfrm>
            <a:prstGeom prst="rect">
              <a:avLst/>
            </a:prstGeom>
            <a:solidFill>
              <a:srgbClr val="000000"/>
            </a:solidFill>
            <a:ln w="9525">
              <a:noFill/>
              <a:miter lim="800000"/>
              <a:headEnd/>
              <a:tailEnd/>
            </a:ln>
          </p:spPr>
          <p:txBody>
            <a:bodyPr/>
            <a:lstStyle/>
            <a:p>
              <a:endParaRPr lang="en-US" sz="1800">
                <a:latin typeface="Trebuchet MS"/>
                <a:ea typeface="ＭＳ Ｐゴシック" pitchFamily="-65" charset="-128"/>
                <a:cs typeface="Trebuchet MS"/>
              </a:endParaRPr>
            </a:p>
          </p:txBody>
        </p:sp>
        <p:sp>
          <p:nvSpPr>
            <p:cNvPr id="323621" name="Freeform 37"/>
            <p:cNvSpPr>
              <a:spLocks/>
            </p:cNvSpPr>
            <p:nvPr/>
          </p:nvSpPr>
          <p:spPr bwMode="auto">
            <a:xfrm>
              <a:off x="1591" y="3064"/>
              <a:ext cx="11" cy="24"/>
            </a:xfrm>
            <a:custGeom>
              <a:avLst/>
              <a:gdLst>
                <a:gd name="T0" fmla="*/ 0 w 11"/>
                <a:gd name="T1" fmla="*/ 1588 h 24"/>
                <a:gd name="T2" fmla="*/ 3175 w 11"/>
                <a:gd name="T3" fmla="*/ 0 h 24"/>
                <a:gd name="T4" fmla="*/ 9525 w 11"/>
                <a:gd name="T5" fmla="*/ 0 h 24"/>
                <a:gd name="T6" fmla="*/ 9525 w 11"/>
                <a:gd name="T7" fmla="*/ 38100 h 24"/>
                <a:gd name="T8" fmla="*/ 17462 w 11"/>
                <a:gd name="T9" fmla="*/ 34925 h 24"/>
                <a:gd name="T10" fmla="*/ 0 w 11"/>
                <a:gd name="T11" fmla="*/ 1588 h 24"/>
                <a:gd name="T12" fmla="*/ 0 60000 65536"/>
                <a:gd name="T13" fmla="*/ 0 60000 65536"/>
                <a:gd name="T14" fmla="*/ 0 60000 65536"/>
                <a:gd name="T15" fmla="*/ 0 60000 65536"/>
                <a:gd name="T16" fmla="*/ 0 60000 65536"/>
                <a:gd name="T17" fmla="*/ 0 60000 65536"/>
                <a:gd name="T18" fmla="*/ 0 w 11"/>
                <a:gd name="T19" fmla="*/ 0 h 24"/>
                <a:gd name="T20" fmla="*/ 11 w 1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1" h="24">
                  <a:moveTo>
                    <a:pt x="0" y="1"/>
                  </a:moveTo>
                  <a:lnTo>
                    <a:pt x="2" y="0"/>
                  </a:lnTo>
                  <a:lnTo>
                    <a:pt x="6" y="0"/>
                  </a:lnTo>
                  <a:lnTo>
                    <a:pt x="6" y="24"/>
                  </a:lnTo>
                  <a:lnTo>
                    <a:pt x="11" y="22"/>
                  </a:lnTo>
                  <a:lnTo>
                    <a:pt x="0" y="1"/>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2" name="Freeform 38"/>
            <p:cNvSpPr>
              <a:spLocks/>
            </p:cNvSpPr>
            <p:nvPr/>
          </p:nvSpPr>
          <p:spPr bwMode="auto">
            <a:xfrm>
              <a:off x="1624" y="3033"/>
              <a:ext cx="113" cy="85"/>
            </a:xfrm>
            <a:custGeom>
              <a:avLst/>
              <a:gdLst>
                <a:gd name="T0" fmla="*/ 44450 w 113"/>
                <a:gd name="T1" fmla="*/ 66675 h 85"/>
                <a:gd name="T2" fmla="*/ 0 w 113"/>
                <a:gd name="T3" fmla="*/ 0 h 85"/>
                <a:gd name="T4" fmla="*/ 179388 w 113"/>
                <a:gd name="T5" fmla="*/ 66675 h 85"/>
                <a:gd name="T6" fmla="*/ 0 w 113"/>
                <a:gd name="T7" fmla="*/ 134937 h 85"/>
                <a:gd name="T8" fmla="*/ 44450 w 113"/>
                <a:gd name="T9" fmla="*/ 66675 h 85"/>
                <a:gd name="T10" fmla="*/ 0 60000 65536"/>
                <a:gd name="T11" fmla="*/ 0 60000 65536"/>
                <a:gd name="T12" fmla="*/ 0 60000 65536"/>
                <a:gd name="T13" fmla="*/ 0 60000 65536"/>
                <a:gd name="T14" fmla="*/ 0 60000 65536"/>
                <a:gd name="T15" fmla="*/ 0 w 113"/>
                <a:gd name="T16" fmla="*/ 0 h 85"/>
                <a:gd name="T17" fmla="*/ 113 w 113"/>
                <a:gd name="T18" fmla="*/ 85 h 85"/>
              </a:gdLst>
              <a:ahLst/>
              <a:cxnLst>
                <a:cxn ang="T10">
                  <a:pos x="T0" y="T1"/>
                </a:cxn>
                <a:cxn ang="T11">
                  <a:pos x="T2" y="T3"/>
                </a:cxn>
                <a:cxn ang="T12">
                  <a:pos x="T4" y="T5"/>
                </a:cxn>
                <a:cxn ang="T13">
                  <a:pos x="T6" y="T7"/>
                </a:cxn>
                <a:cxn ang="T14">
                  <a:pos x="T8" y="T9"/>
                </a:cxn>
              </a:cxnLst>
              <a:rect l="T15" t="T16" r="T17" b="T18"/>
              <a:pathLst>
                <a:path w="113" h="85">
                  <a:moveTo>
                    <a:pt x="28" y="42"/>
                  </a:moveTo>
                  <a:lnTo>
                    <a:pt x="0" y="0"/>
                  </a:lnTo>
                  <a:lnTo>
                    <a:pt x="113" y="42"/>
                  </a:lnTo>
                  <a:lnTo>
                    <a:pt x="0" y="85"/>
                  </a:lnTo>
                  <a:lnTo>
                    <a:pt x="28" y="42"/>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3" name="Rectangle 39"/>
            <p:cNvSpPr>
              <a:spLocks noChangeArrowheads="1"/>
            </p:cNvSpPr>
            <p:nvPr/>
          </p:nvSpPr>
          <p:spPr bwMode="auto">
            <a:xfrm>
              <a:off x="1617" y="3064"/>
              <a:ext cx="109" cy="24"/>
            </a:xfrm>
            <a:prstGeom prst="rect">
              <a:avLst/>
            </a:prstGeom>
            <a:solidFill>
              <a:srgbClr val="000000"/>
            </a:solidFill>
            <a:ln w="9525">
              <a:noFill/>
              <a:miter lim="800000"/>
              <a:headEnd/>
              <a:tailEnd/>
            </a:ln>
          </p:spPr>
          <p:txBody>
            <a:bodyPr/>
            <a:lstStyle/>
            <a:p>
              <a:endParaRPr lang="en-US" sz="1800">
                <a:latin typeface="Trebuchet MS"/>
                <a:ea typeface="ＭＳ Ｐゴシック" pitchFamily="-65" charset="-128"/>
                <a:cs typeface="Trebuchet MS"/>
              </a:endParaRPr>
            </a:p>
          </p:txBody>
        </p:sp>
        <p:sp>
          <p:nvSpPr>
            <p:cNvPr id="323624" name="Freeform 40"/>
            <p:cNvSpPr>
              <a:spLocks/>
            </p:cNvSpPr>
            <p:nvPr/>
          </p:nvSpPr>
          <p:spPr bwMode="auto">
            <a:xfrm>
              <a:off x="1720" y="3065"/>
              <a:ext cx="274" cy="163"/>
            </a:xfrm>
            <a:custGeom>
              <a:avLst/>
              <a:gdLst>
                <a:gd name="T0" fmla="*/ 17463 w 274"/>
                <a:gd name="T1" fmla="*/ 0 h 163"/>
                <a:gd name="T2" fmla="*/ 0 w 274"/>
                <a:gd name="T3" fmla="*/ 33337 h 163"/>
                <a:gd name="T4" fmla="*/ 417513 w 274"/>
                <a:gd name="T5" fmla="*/ 258762 h 163"/>
                <a:gd name="T6" fmla="*/ 434975 w 274"/>
                <a:gd name="T7" fmla="*/ 227012 h 163"/>
                <a:gd name="T8" fmla="*/ 17463 w 274"/>
                <a:gd name="T9" fmla="*/ 0 h 163"/>
                <a:gd name="T10" fmla="*/ 0 60000 65536"/>
                <a:gd name="T11" fmla="*/ 0 60000 65536"/>
                <a:gd name="T12" fmla="*/ 0 60000 65536"/>
                <a:gd name="T13" fmla="*/ 0 60000 65536"/>
                <a:gd name="T14" fmla="*/ 0 60000 65536"/>
                <a:gd name="T15" fmla="*/ 0 w 274"/>
                <a:gd name="T16" fmla="*/ 0 h 163"/>
                <a:gd name="T17" fmla="*/ 274 w 274"/>
                <a:gd name="T18" fmla="*/ 163 h 163"/>
              </a:gdLst>
              <a:ahLst/>
              <a:cxnLst>
                <a:cxn ang="T10">
                  <a:pos x="T0" y="T1"/>
                </a:cxn>
                <a:cxn ang="T11">
                  <a:pos x="T2" y="T3"/>
                </a:cxn>
                <a:cxn ang="T12">
                  <a:pos x="T4" y="T5"/>
                </a:cxn>
                <a:cxn ang="T13">
                  <a:pos x="T6" y="T7"/>
                </a:cxn>
                <a:cxn ang="T14">
                  <a:pos x="T8" y="T9"/>
                </a:cxn>
              </a:cxnLst>
              <a:rect l="T15" t="T16" r="T17" b="T18"/>
              <a:pathLst>
                <a:path w="274" h="163">
                  <a:moveTo>
                    <a:pt x="11" y="0"/>
                  </a:moveTo>
                  <a:lnTo>
                    <a:pt x="0" y="21"/>
                  </a:lnTo>
                  <a:lnTo>
                    <a:pt x="263" y="163"/>
                  </a:lnTo>
                  <a:lnTo>
                    <a:pt x="274" y="143"/>
                  </a:lnTo>
                  <a:lnTo>
                    <a:pt x="11"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5" name="Freeform 41"/>
            <p:cNvSpPr>
              <a:spLocks/>
            </p:cNvSpPr>
            <p:nvPr/>
          </p:nvSpPr>
          <p:spPr bwMode="auto">
            <a:xfrm>
              <a:off x="1720" y="3064"/>
              <a:ext cx="11" cy="24"/>
            </a:xfrm>
            <a:custGeom>
              <a:avLst/>
              <a:gdLst>
                <a:gd name="T0" fmla="*/ 9525 w 11"/>
                <a:gd name="T1" fmla="*/ 0 h 24"/>
                <a:gd name="T2" fmla="*/ 15875 w 11"/>
                <a:gd name="T3" fmla="*/ 0 h 24"/>
                <a:gd name="T4" fmla="*/ 17463 w 11"/>
                <a:gd name="T5" fmla="*/ 1588 h 24"/>
                <a:gd name="T6" fmla="*/ 0 w 11"/>
                <a:gd name="T7" fmla="*/ 34925 h 24"/>
                <a:gd name="T8" fmla="*/ 9525 w 11"/>
                <a:gd name="T9" fmla="*/ 38100 h 24"/>
                <a:gd name="T10" fmla="*/ 9525 w 11"/>
                <a:gd name="T11" fmla="*/ 0 h 24"/>
                <a:gd name="T12" fmla="*/ 0 60000 65536"/>
                <a:gd name="T13" fmla="*/ 0 60000 65536"/>
                <a:gd name="T14" fmla="*/ 0 60000 65536"/>
                <a:gd name="T15" fmla="*/ 0 60000 65536"/>
                <a:gd name="T16" fmla="*/ 0 60000 65536"/>
                <a:gd name="T17" fmla="*/ 0 60000 65536"/>
                <a:gd name="T18" fmla="*/ 0 w 11"/>
                <a:gd name="T19" fmla="*/ 0 h 24"/>
                <a:gd name="T20" fmla="*/ 11 w 1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1" h="24">
                  <a:moveTo>
                    <a:pt x="6" y="0"/>
                  </a:moveTo>
                  <a:lnTo>
                    <a:pt x="10" y="0"/>
                  </a:lnTo>
                  <a:lnTo>
                    <a:pt x="11" y="1"/>
                  </a:lnTo>
                  <a:lnTo>
                    <a:pt x="0" y="22"/>
                  </a:lnTo>
                  <a:lnTo>
                    <a:pt x="6" y="24"/>
                  </a:lnTo>
                  <a:lnTo>
                    <a:pt x="6" y="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6" name="Freeform 42"/>
            <p:cNvSpPr>
              <a:spLocks/>
            </p:cNvSpPr>
            <p:nvPr/>
          </p:nvSpPr>
          <p:spPr bwMode="auto">
            <a:xfrm>
              <a:off x="1944" y="3168"/>
              <a:ext cx="120" cy="90"/>
            </a:xfrm>
            <a:custGeom>
              <a:avLst/>
              <a:gdLst>
                <a:gd name="T0" fmla="*/ 71438 w 120"/>
                <a:gd name="T1" fmla="*/ 79375 h 90"/>
                <a:gd name="T2" fmla="*/ 63500 w 120"/>
                <a:gd name="T3" fmla="*/ 0 h 90"/>
                <a:gd name="T4" fmla="*/ 190500 w 120"/>
                <a:gd name="T5" fmla="*/ 142875 h 90"/>
                <a:gd name="T6" fmla="*/ 0 w 120"/>
                <a:gd name="T7" fmla="*/ 119063 h 90"/>
                <a:gd name="T8" fmla="*/ 71438 w 120"/>
                <a:gd name="T9" fmla="*/ 79375 h 90"/>
                <a:gd name="T10" fmla="*/ 0 60000 65536"/>
                <a:gd name="T11" fmla="*/ 0 60000 65536"/>
                <a:gd name="T12" fmla="*/ 0 60000 65536"/>
                <a:gd name="T13" fmla="*/ 0 60000 65536"/>
                <a:gd name="T14" fmla="*/ 0 60000 65536"/>
                <a:gd name="T15" fmla="*/ 0 w 120"/>
                <a:gd name="T16" fmla="*/ 0 h 90"/>
                <a:gd name="T17" fmla="*/ 120 w 120"/>
                <a:gd name="T18" fmla="*/ 90 h 90"/>
              </a:gdLst>
              <a:ahLst/>
              <a:cxnLst>
                <a:cxn ang="T10">
                  <a:pos x="T0" y="T1"/>
                </a:cxn>
                <a:cxn ang="T11">
                  <a:pos x="T2" y="T3"/>
                </a:cxn>
                <a:cxn ang="T12">
                  <a:pos x="T4" y="T5"/>
                </a:cxn>
                <a:cxn ang="T13">
                  <a:pos x="T6" y="T7"/>
                </a:cxn>
                <a:cxn ang="T14">
                  <a:pos x="T8" y="T9"/>
                </a:cxn>
              </a:cxnLst>
              <a:rect l="T15" t="T16" r="T17" b="T18"/>
              <a:pathLst>
                <a:path w="120" h="90">
                  <a:moveTo>
                    <a:pt x="45" y="50"/>
                  </a:moveTo>
                  <a:lnTo>
                    <a:pt x="40" y="0"/>
                  </a:lnTo>
                  <a:lnTo>
                    <a:pt x="120" y="90"/>
                  </a:lnTo>
                  <a:lnTo>
                    <a:pt x="0" y="75"/>
                  </a:lnTo>
                  <a:lnTo>
                    <a:pt x="45" y="50"/>
                  </a:lnTo>
                  <a:close/>
                </a:path>
              </a:pathLst>
            </a:custGeom>
            <a:solidFill>
              <a:srgbClr val="000000"/>
            </a:solidFill>
            <a:ln w="9525">
              <a:noFill/>
              <a:round/>
              <a:headEnd/>
              <a:tailEnd/>
            </a:ln>
          </p:spPr>
          <p:txBody>
            <a:bodyPr/>
            <a:lstStyle/>
            <a:p>
              <a:endParaRPr lang="en-US" sz="1800">
                <a:latin typeface="Trebuchet MS"/>
                <a:ea typeface="ＭＳ Ｐゴシック" pitchFamily="-65" charset="-128"/>
                <a:cs typeface="Trebuchet MS"/>
              </a:endParaRPr>
            </a:p>
          </p:txBody>
        </p:sp>
        <p:sp>
          <p:nvSpPr>
            <p:cNvPr id="323627" name="Text Box 43"/>
            <p:cNvSpPr txBox="1">
              <a:spLocks noChangeArrowheads="1"/>
            </p:cNvSpPr>
            <p:nvPr/>
          </p:nvSpPr>
          <p:spPr bwMode="auto">
            <a:xfrm>
              <a:off x="2302" y="2841"/>
              <a:ext cx="825" cy="577"/>
            </a:xfrm>
            <a:prstGeom prst="rect">
              <a:avLst/>
            </a:prstGeom>
            <a:noFill/>
            <a:ln w="9525">
              <a:noFill/>
              <a:miter lim="800000"/>
              <a:headEnd/>
              <a:tailEnd/>
            </a:ln>
          </p:spPr>
          <p:txBody>
            <a:bodyPr>
              <a:spAutoFit/>
            </a:bodyPr>
            <a:lstStyle/>
            <a:p>
              <a:r>
                <a:rPr lang="en-US" sz="1800" dirty="0">
                  <a:latin typeface="Trebuchet MS"/>
                  <a:ea typeface="ＭＳ Ｐゴシック" pitchFamily="-65" charset="-128"/>
                  <a:cs typeface="Trebuchet MS"/>
                </a:rPr>
                <a:t>Bend</a:t>
              </a:r>
            </a:p>
            <a:p>
              <a:r>
                <a:rPr lang="en-US" sz="1800" dirty="0">
                  <a:latin typeface="Trebuchet MS"/>
                  <a:ea typeface="ＭＳ Ｐゴシック" pitchFamily="-65" charset="-128"/>
                  <a:cs typeface="Trebuchet MS"/>
                </a:rPr>
                <a:t>away from normal</a:t>
              </a:r>
            </a:p>
          </p:txBody>
        </p:sp>
        <p:sp>
          <p:nvSpPr>
            <p:cNvPr id="323631" name="Line 47"/>
            <p:cNvSpPr>
              <a:spLocks noChangeShapeType="1"/>
            </p:cNvSpPr>
            <p:nvPr/>
          </p:nvSpPr>
          <p:spPr bwMode="auto">
            <a:xfrm flipH="1">
              <a:off x="1859" y="3065"/>
              <a:ext cx="403" cy="5"/>
            </a:xfrm>
            <a:prstGeom prst="line">
              <a:avLst/>
            </a:prstGeom>
            <a:noFill/>
            <a:ln w="9525">
              <a:solidFill>
                <a:schemeClr val="tx1"/>
              </a:solidFill>
              <a:round/>
              <a:headEnd/>
              <a:tailEnd type="triangle" w="med" len="med"/>
            </a:ln>
          </p:spPr>
          <p:txBody>
            <a:bodyPr/>
            <a:lstStyle/>
            <a:p>
              <a:endParaRPr lang="en-US">
                <a:latin typeface="Trebuchet MS"/>
                <a:cs typeface="Trebuchet MS"/>
              </a:endParaRPr>
            </a:p>
          </p:txBody>
        </p:sp>
        <p:sp>
          <p:nvSpPr>
            <p:cNvPr id="323632" name="Text Box 48"/>
            <p:cNvSpPr txBox="1">
              <a:spLocks noChangeArrowheads="1"/>
            </p:cNvSpPr>
            <p:nvPr/>
          </p:nvSpPr>
          <p:spPr bwMode="auto">
            <a:xfrm>
              <a:off x="1462" y="3432"/>
              <a:ext cx="400" cy="213"/>
            </a:xfrm>
            <a:prstGeom prst="rect">
              <a:avLst/>
            </a:prstGeom>
            <a:noFill/>
            <a:ln w="9525">
              <a:noFill/>
              <a:miter lim="800000"/>
              <a:headEnd/>
              <a:tailEnd/>
            </a:ln>
          </p:spPr>
          <p:txBody>
            <a:bodyPr wrap="none">
              <a:spAutoFit/>
            </a:bodyPr>
            <a:lstStyle/>
            <a:p>
              <a:pPr algn="ctr"/>
              <a:r>
                <a:rPr lang="en-US" sz="1600" b="1" dirty="0" smtClean="0">
                  <a:latin typeface="Trebuchet MS"/>
                  <a:ea typeface="ＭＳ Ｐゴシック" pitchFamily="-65" charset="-128"/>
                  <a:cs typeface="Trebuchet MS"/>
                </a:rPr>
                <a:t>glass</a:t>
              </a:r>
              <a:endParaRPr lang="en-US" sz="1600" b="1" dirty="0">
                <a:latin typeface="Trebuchet MS"/>
                <a:ea typeface="ＭＳ Ｐゴシック" pitchFamily="-65" charset="-128"/>
                <a:cs typeface="Trebuchet MS"/>
              </a:endParaRPr>
            </a:p>
          </p:txBody>
        </p:sp>
      </p:grpSp>
      <p:pic>
        <p:nvPicPr>
          <p:cNvPr id="2" name="Picture 1" descr="ey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746" y="1334682"/>
            <a:ext cx="3655309" cy="2142011"/>
          </a:xfrm>
          <a:prstGeom prst="rect">
            <a:avLst/>
          </a:prstGeom>
        </p:spPr>
      </p:pic>
      <p:sp>
        <p:nvSpPr>
          <p:cNvPr id="3" name="TextBox 2"/>
          <p:cNvSpPr txBox="1"/>
          <p:nvPr/>
        </p:nvSpPr>
        <p:spPr>
          <a:xfrm>
            <a:off x="1086067" y="3476693"/>
            <a:ext cx="2066491" cy="276999"/>
          </a:xfrm>
          <a:prstGeom prst="rect">
            <a:avLst/>
          </a:prstGeom>
          <a:noFill/>
        </p:spPr>
        <p:txBody>
          <a:bodyPr wrap="none" rtlCol="0">
            <a:spAutoFit/>
          </a:bodyPr>
          <a:lstStyle/>
          <a:p>
            <a:r>
              <a:rPr lang="en-US" sz="1200" dirty="0" smtClean="0"/>
              <a:t>Image in the Public Domain</a:t>
            </a:r>
            <a:endParaRPr lang="en-US" sz="12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z&#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3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z&#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3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
  <p:tag name="PICTUREFILESIZE" val="45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60"/>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1&#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2"/>
  <p:tag name="PICTUREFILESIZE" val="53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2&#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2.875"/>
  <p:tag name="PICTUREFILESIZE" val="74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_2&#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2.875"/>
  <p:tag name="PICTUREFILESIZE" val="74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2"/>
  <p:tag name="PICTUREFILESIZE" val="441"/>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kappa&#10; $$&#10;\end{document}&#10;"/>
  <p:tag name="FILENAME" val="txp_fig"/>
  <p:tag name="FORMAT" val="pngmono"/>
  <p:tag name="RES" val="600"/>
  <p:tag name="BLEND" val="0"/>
  <p:tag name="TRANSPARENT" val="0"/>
  <p:tag name="TBUG" val="0"/>
  <p:tag name="ALLOWFS" val="0"/>
  <p:tag name="ORIGWIDTH" val="11"/>
  <p:tag name="PICTUREFILESIZE" val="419"/>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
  <p:tag name="PICTUREFILESIZE" val="45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z&#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3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
  <p:tag name="PICTUREFILESIZE" val="456"/>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heta_{r}&#10;$$&#10;\end{document}&#10;"/>
  <p:tag name="FILENAME" val="txp_fig"/>
  <p:tag name="FORMAT" val="pngmono"/>
  <p:tag name="RES" val="600"/>
  <p:tag name="BLEND" val="0"/>
  <p:tag name="TRANSPARENT" val="0"/>
  <p:tag name="TBUG" val="0"/>
  <p:tag name="ALLOWFS" val="0"/>
  <p:tag name="ORIGWIDTH" val="18"/>
  <p:tag name="PICTUREFILESIZE" val="639"/>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heta_{t}&#10;$$&#10;\end{document}&#10;"/>
  <p:tag name="FILENAME" val="txp_fig"/>
  <p:tag name="FORMAT" val="pngmono"/>
  <p:tag name="RES" val="600"/>
  <p:tag name="BLEND" val="0"/>
  <p:tag name="TRANSPARENT" val="0"/>
  <p:tag name="TBUG" val="0"/>
  <p:tag name="ALLOWFS" val="0"/>
  <p:tag name="ORIGWIDTH" val="16"/>
  <p:tag name="PICTUREFILESIZE" val="628"/>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heta_{i}&#10;$$&#10;\end{document}&#10;"/>
  <p:tag name="FILENAME" val="txp_fig"/>
  <p:tag name="FORMAT" val="pngmono"/>
  <p:tag name="RES" val="600"/>
  <p:tag name="BLEND" val="0"/>
  <p:tag name="TRANSPARENT" val="0"/>
  <p:tag name="TBUG" val="0"/>
  <p:tag name="ALLOWFS" val="0"/>
  <p:tag name="ORIGWIDTH" val="15"/>
  <p:tag name="PICTUREFILESIZE" val="64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z&#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3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2"/>
  <p:tag name="PICTUREFILESIZE" val="456"/>
</p:tagLst>
</file>

<file path=ppt/theme/theme1.xml><?xml version="1.0" encoding="utf-8"?>
<a:theme xmlns:a="http://schemas.openxmlformats.org/drawingml/2006/main" name="Default Design">
  <a:themeElements>
    <a:clrScheme name="Custom 1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0000FF"/>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6442</TotalTime>
  <Words>1172</Words>
  <Application>Microsoft Office PowerPoint</Application>
  <PresentationFormat>On-screen Show (4:3)</PresentationFormat>
  <Paragraphs>305</Paragraphs>
  <Slides>25</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Default Design</vt:lpstr>
      <vt:lpstr>Clip</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Refraction in Suburbia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Fiber to the Home</vt:lpstr>
      <vt:lpstr>Fiber to the Home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Jeffrey H. Lang</dc:creator>
  <cp:lastModifiedBy>Rashmi Sharma</cp:lastModifiedBy>
  <cp:revision>129</cp:revision>
  <dcterms:created xsi:type="dcterms:W3CDTF">2011-04-05T02:39:42Z</dcterms:created>
  <dcterms:modified xsi:type="dcterms:W3CDTF">2013-01-03T11:08:30Z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17398104</vt:lpwstr>
  </property>
  <property fmtid="{D5CDD505-2E9C-101B-9397-08002B2CF9AE}" name="NXPowerLiteSettings" pid="3">
    <vt:lpwstr>F7000400038000</vt:lpwstr>
  </property>
  <property fmtid="{D5CDD505-2E9C-101B-9397-08002B2CF9AE}" name="NXPowerLiteVersion" pid="4">
    <vt:lpwstr>D5.0.8</vt:lpwstr>
  </property>
</Properties>
</file>